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1650" r:id="rId4"/>
    <p:sldId id="1651" r:id="rId5"/>
    <p:sldId id="1652" r:id="rId6"/>
    <p:sldId id="1646" r:id="rId7"/>
    <p:sldId id="1647" r:id="rId8"/>
    <p:sldId id="1648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 SemiBold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3z4JyFlBq3OKQRSfgbAf3FxR7R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ауыржан Серікбай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4674"/>
  </p:normalViewPr>
  <p:slideViewPr>
    <p:cSldViewPr snapToGrid="0">
      <p:cViewPr varScale="1">
        <p:scale>
          <a:sx n="73" d="100"/>
          <a:sy n="73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6949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83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43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01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913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38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28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037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123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10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reenreader.tilqazyna.kz/" TargetMode="External"/><Relationship Id="rId5" Type="http://schemas.openxmlformats.org/officeDocument/2006/relationships/image" Target="../media/image19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7279800" cy="5474384"/>
          </a:xfrm>
          <a:custGeom>
            <a:avLst/>
            <a:gdLst/>
            <a:ahLst/>
            <a:cxnLst/>
            <a:rect l="l" t="t" r="r" b="b"/>
            <a:pathLst>
              <a:path w="12091382" h="12072809" extrusionOk="0">
                <a:moveTo>
                  <a:pt x="0" y="0"/>
                </a:moveTo>
                <a:lnTo>
                  <a:pt x="12091382" y="0"/>
                </a:lnTo>
                <a:lnTo>
                  <a:pt x="12091382" y="12072809"/>
                </a:lnTo>
                <a:lnTo>
                  <a:pt x="0" y="12072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8359990" y="2352725"/>
            <a:ext cx="9928010" cy="7800925"/>
          </a:xfrm>
          <a:custGeom>
            <a:avLst/>
            <a:gdLst/>
            <a:ahLst/>
            <a:cxnLst/>
            <a:rect l="l" t="t" r="r" b="b"/>
            <a:pathLst>
              <a:path w="12091382" h="12072809" extrusionOk="0">
                <a:moveTo>
                  <a:pt x="0" y="0"/>
                </a:moveTo>
                <a:lnTo>
                  <a:pt x="12091382" y="0"/>
                </a:lnTo>
                <a:lnTo>
                  <a:pt x="12091382" y="12072809"/>
                </a:lnTo>
                <a:lnTo>
                  <a:pt x="0" y="12072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028700" y="3467100"/>
            <a:ext cx="16924941" cy="3179119"/>
          </a:xfrm>
          <a:custGeom>
            <a:avLst/>
            <a:gdLst/>
            <a:ahLst/>
            <a:cxnLst/>
            <a:rect l="l" t="t" r="r" b="b"/>
            <a:pathLst>
              <a:path w="33198268" h="6235842" extrusionOk="0">
                <a:moveTo>
                  <a:pt x="0" y="0"/>
                </a:moveTo>
                <a:lnTo>
                  <a:pt x="33198268" y="0"/>
                </a:lnTo>
                <a:lnTo>
                  <a:pt x="33198268" y="6235842"/>
                </a:lnTo>
                <a:lnTo>
                  <a:pt x="0" y="623584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7953641" y="3467100"/>
            <a:ext cx="334359" cy="3179119"/>
          </a:xfrm>
          <a:custGeom>
            <a:avLst/>
            <a:gdLst/>
            <a:ahLst/>
            <a:cxnLst/>
            <a:rect l="l" t="t" r="r" b="b"/>
            <a:pathLst>
              <a:path w="655846" h="6235842" extrusionOk="0">
                <a:moveTo>
                  <a:pt x="0" y="0"/>
                </a:moveTo>
                <a:lnTo>
                  <a:pt x="655846" y="0"/>
                </a:lnTo>
                <a:lnTo>
                  <a:pt x="655846" y="6235842"/>
                </a:lnTo>
                <a:lnTo>
                  <a:pt x="0" y="6235842"/>
                </a:lnTo>
                <a:close/>
              </a:path>
            </a:pathLst>
          </a:custGeom>
          <a:solidFill>
            <a:srgbClr val="FDDE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9867900"/>
            <a:ext cx="12420600" cy="419100"/>
          </a:xfrm>
          <a:custGeom>
            <a:avLst/>
            <a:gdLst/>
            <a:ahLst/>
            <a:cxnLst/>
            <a:rect l="l" t="t" r="r" b="b"/>
            <a:pathLst>
              <a:path w="2106446" h="2017795" extrusionOk="0">
                <a:moveTo>
                  <a:pt x="0" y="0"/>
                </a:moveTo>
                <a:lnTo>
                  <a:pt x="2106446" y="0"/>
                </a:lnTo>
                <a:lnTo>
                  <a:pt x="2106446" y="2017795"/>
                </a:lnTo>
                <a:lnTo>
                  <a:pt x="0" y="2017795"/>
                </a:lnTo>
                <a:close/>
              </a:path>
            </a:pathLst>
          </a:custGeom>
          <a:solidFill>
            <a:srgbClr val="FDDE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234109" y="4242980"/>
            <a:ext cx="1653837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err="1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Көру</a:t>
            </a:r>
            <a:r>
              <a:rPr lang="ru-RU" sz="4400" b="1" dirty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қабілеті</a:t>
            </a:r>
            <a:r>
              <a:rPr lang="ru-RU" sz="4400" b="1" dirty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бұзылған</a:t>
            </a:r>
            <a:r>
              <a:rPr lang="ru-RU" sz="4400" b="1" dirty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адамдарға</a:t>
            </a:r>
            <a:r>
              <a:rPr lang="ru-RU" sz="4400" b="1" dirty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арналған</a:t>
            </a:r>
            <a:r>
              <a:rPr lang="ru-RU" sz="4400" b="1" dirty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қазақ</a:t>
            </a:r>
            <a:r>
              <a:rPr lang="ru-RU" sz="4400" b="1" dirty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тіліндегі</a:t>
            </a:r>
            <a:r>
              <a:rPr lang="ru-RU" sz="4400" b="1" dirty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сөйлеу</a:t>
            </a:r>
            <a:r>
              <a:rPr lang="ru-RU" sz="4400" b="1" dirty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синтезі</a:t>
            </a:r>
            <a:r>
              <a:rPr lang="ru-RU" sz="4400" b="1" dirty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(</a:t>
            </a:r>
            <a:r>
              <a:rPr lang="ru-RU" sz="4400" b="1" dirty="0" err="1" smtClean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экрандық</a:t>
            </a:r>
            <a:r>
              <a:rPr lang="ru-RU" sz="4400" b="1" dirty="0" smtClean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 диктор) </a:t>
            </a:r>
            <a:r>
              <a:rPr lang="ru-RU" sz="4400" b="1" dirty="0" err="1" smtClean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туралы</a:t>
            </a:r>
            <a:r>
              <a:rPr lang="ru-RU" sz="4400" b="1" dirty="0" smtClean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latin typeface=""/>
                <a:ea typeface="Open Sans"/>
                <a:cs typeface="Open Sans"/>
                <a:sym typeface="Open Sans"/>
              </a:rPr>
              <a:t>ақпарат</a:t>
            </a:r>
            <a:endParaRPr lang="ru-RU" sz="4400" b="1" dirty="0">
              <a:solidFill>
                <a:srgbClr val="FFFF00"/>
              </a:solidFill>
              <a:latin typeface="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307D2BE-C27D-4BB5-BB77-8071B65F29AD}"/>
              </a:ext>
            </a:extLst>
          </p:cNvPr>
          <p:cNvSpPr txBox="1"/>
          <p:nvPr/>
        </p:nvSpPr>
        <p:spPr>
          <a:xfrm>
            <a:off x="1484559" y="3013885"/>
            <a:ext cx="120913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саны: 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шілде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90 307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мүгедектер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18 574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мүгедектер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13 588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мүгедектер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53 392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4 753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1CA803-0686-442C-A4DD-BECFE9647B15}"/>
              </a:ext>
            </a:extLst>
          </p:cNvPr>
          <p:cNvSpPr txBox="1"/>
          <p:nvPr/>
        </p:nvSpPr>
        <p:spPr>
          <a:xfrm>
            <a:off x="1484559" y="1408306"/>
            <a:ext cx="125917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министрлігінің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ақпараты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en-US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 қабілеті бұзылған азаматтар саны:</a:t>
            </a:r>
            <a:endParaRPr lang="ru-RU" sz="28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289;p8">
            <a:extLst>
              <a:ext uri="{FF2B5EF4-FFF2-40B4-BE49-F238E27FC236}">
                <a16:creationId xmlns:a16="http://schemas.microsoft.com/office/drawing/2014/main" id="{D26FA940-2436-45B9-9E15-88D9489A3DC1}"/>
              </a:ext>
            </a:extLst>
          </p:cNvPr>
          <p:cNvSpPr/>
          <p:nvPr/>
        </p:nvSpPr>
        <p:spPr>
          <a:xfrm>
            <a:off x="14141033" y="0"/>
            <a:ext cx="4113045" cy="10286999"/>
          </a:xfrm>
          <a:custGeom>
            <a:avLst/>
            <a:gdLst/>
            <a:ahLst/>
            <a:cxnLst/>
            <a:rect l="l" t="t" r="r" b="b"/>
            <a:pathLst>
              <a:path w="8067737" h="20177948" extrusionOk="0">
                <a:moveTo>
                  <a:pt x="0" y="0"/>
                </a:moveTo>
                <a:lnTo>
                  <a:pt x="8067737" y="0"/>
                </a:lnTo>
                <a:lnTo>
                  <a:pt x="8067737" y="20177948"/>
                </a:lnTo>
                <a:lnTo>
                  <a:pt x="0" y="201779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1610B5A-484F-4031-9365-94C2A9E5FB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96" y="6486227"/>
            <a:ext cx="6962775" cy="2890683"/>
          </a:xfrm>
          <a:prstGeom prst="rect">
            <a:avLst/>
          </a:prstGeom>
        </p:spPr>
      </p:pic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55FC10A2-1CA8-4066-8D9A-DF2D2E04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650" y="-1"/>
            <a:ext cx="3259149" cy="3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/>
          <p:nvPr/>
        </p:nvSpPr>
        <p:spPr>
          <a:xfrm>
            <a:off x="14141033" y="0"/>
            <a:ext cx="4113045" cy="10286999"/>
          </a:xfrm>
          <a:custGeom>
            <a:avLst/>
            <a:gdLst/>
            <a:ahLst/>
            <a:cxnLst/>
            <a:rect l="l" t="t" r="r" b="b"/>
            <a:pathLst>
              <a:path w="8067737" h="20177948" extrusionOk="0">
                <a:moveTo>
                  <a:pt x="0" y="0"/>
                </a:moveTo>
                <a:lnTo>
                  <a:pt x="8067737" y="0"/>
                </a:lnTo>
                <a:lnTo>
                  <a:pt x="8067737" y="20177948"/>
                </a:lnTo>
                <a:lnTo>
                  <a:pt x="0" y="201779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1434972" y="1036923"/>
            <a:ext cx="1168333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432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тілінің синтезі технологиясы</a:t>
            </a:r>
            <a:endParaRPr lang="ru-RU" sz="28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3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Google Shape;328;p8"/>
          <p:cNvSpPr txBox="1"/>
          <p:nvPr/>
        </p:nvSpPr>
        <p:spPr>
          <a:xfrm>
            <a:off x="5782465" y="8387454"/>
            <a:ext cx="1786800" cy="76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5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70 203</a:t>
            </a:r>
            <a:endParaRPr sz="2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91FEE-653C-45CB-B4AE-B2F80DB91B09}"/>
              </a:ext>
            </a:extLst>
          </p:cNvPr>
          <p:cNvSpPr txBox="1"/>
          <p:nvPr/>
        </p:nvSpPr>
        <p:spPr>
          <a:xfrm>
            <a:off x="1295400" y="3910491"/>
            <a:ext cx="118229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2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sz="22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22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22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KZTTS):</a:t>
            </a:r>
          </a:p>
          <a:p>
            <a:r>
              <a:rPr lang="en-US" sz="22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KZTTS (Kazakh Text-to-Speech)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сөйлеуге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айналдыруға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экрандық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диктордың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жасауына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оқытуға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спикерге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асатын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mp3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форматындағы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аудиокорпустар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жыныстағы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спикерлердің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дауыстары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қамтылды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синтезатордың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кеңейтеді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Моделді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оқытуға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ISSAI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институтының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9F3BD-9CBC-4F74-A4C9-59D64600B667}"/>
              </a:ext>
            </a:extLst>
          </p:cNvPr>
          <p:cNvSpPr txBox="1"/>
          <p:nvPr/>
        </p:nvSpPr>
        <p:spPr>
          <a:xfrm>
            <a:off x="1295400" y="2168381"/>
            <a:ext cx="11822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" marR="120015" indent="450215" algn="just">
              <a:spcBef>
                <a:spcPts val="5"/>
              </a:spcBef>
              <a:spcAft>
                <a:spcPts val="0"/>
              </a:spcAft>
            </a:pPr>
            <a:r>
              <a:rPr lang="kk-KZ" sz="2200" b="1" dirty="0">
                <a:solidFill>
                  <a:srgbClr val="3F6AE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Жоба мақсаты:</a:t>
            </a:r>
            <a:r>
              <a:rPr lang="kk-KZ" sz="2200" dirty="0">
                <a:solidFill>
                  <a:srgbClr val="3F6AE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 Республикасының азаматтарының ақпаратқа, білімге, мәдени және кәсіби ресурстарға тең </a:t>
            </a:r>
            <a:r>
              <a:rPr lang="kk-KZ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қолжетімдігін</a:t>
            </a:r>
            <a:r>
              <a:rPr lang="kk-K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қамтамасыз ететін, олардың ақпараттық қоғамды </a:t>
            </a:r>
            <a:r>
              <a:rPr lang="kk-KZ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инклюзивті</a:t>
            </a:r>
            <a:r>
              <a:rPr lang="kk-K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бағытта қабылдауына және өмір сүру сапасын жақсартуға ықпал ететін инновациялық және тиімді құрал әзірлеу.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Рисунок 10">
            <a:extLst>
              <a:ext uri="{FF2B5EF4-FFF2-40B4-BE49-F238E27FC236}">
                <a16:creationId xmlns:a16="http://schemas.microsoft.com/office/drawing/2014/main" id="{55FC10A2-1CA8-4066-8D9A-DF2D2E04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650" y="-1"/>
            <a:ext cx="3259149" cy="3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0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/>
          <p:nvPr/>
        </p:nvSpPr>
        <p:spPr>
          <a:xfrm>
            <a:off x="14141033" y="0"/>
            <a:ext cx="4113045" cy="10286999"/>
          </a:xfrm>
          <a:custGeom>
            <a:avLst/>
            <a:gdLst/>
            <a:ahLst/>
            <a:cxnLst/>
            <a:rect l="l" t="t" r="r" b="b"/>
            <a:pathLst>
              <a:path w="8067737" h="20177948" extrusionOk="0">
                <a:moveTo>
                  <a:pt x="0" y="0"/>
                </a:moveTo>
                <a:lnTo>
                  <a:pt x="8067737" y="0"/>
                </a:lnTo>
                <a:lnTo>
                  <a:pt x="8067737" y="20177948"/>
                </a:lnTo>
                <a:lnTo>
                  <a:pt x="0" y="201779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1434972" y="1036923"/>
            <a:ext cx="1168333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432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Экрандық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диктор</a:t>
            </a:r>
            <a:r>
              <a:rPr lang="en-US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endParaRPr lang="ru-RU" sz="28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Google Shape;328;p8"/>
          <p:cNvSpPr txBox="1"/>
          <p:nvPr/>
        </p:nvSpPr>
        <p:spPr>
          <a:xfrm>
            <a:off x="5782465" y="8387454"/>
            <a:ext cx="1786800" cy="76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5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70 203</a:t>
            </a:r>
            <a:endParaRPr sz="2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91FEE-653C-45CB-B4AE-B2F80DB91B09}"/>
              </a:ext>
            </a:extLst>
          </p:cNvPr>
          <p:cNvSpPr txBox="1"/>
          <p:nvPr/>
        </p:nvSpPr>
        <p:spPr>
          <a:xfrm>
            <a:off x="868171" y="2142677"/>
            <a:ext cx="129048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Экрандық</a:t>
            </a: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диктор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экранда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Экрандық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дикторлар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дыбыстау</a:t>
            </a:r>
            <a:r>
              <a:rPr lang="ru-RU" sz="2400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экрандағы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беттерде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сервистерінде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навигация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PDF, TXT, DOC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форматтардағы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Дауыстық</a:t>
            </a: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профильдер</a:t>
            </a:r>
            <a:r>
              <a:rPr lang="ru-RU" sz="2400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</a:t>
            </a: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</a:t>
            </a:r>
            <a:r>
              <a:rPr lang="ru-RU" sz="2400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интерфейс.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z="2400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қолданушыларға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Пернетақта</a:t>
            </a: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пәрмендері</a:t>
            </a:r>
            <a:r>
              <a:rPr lang="ru-RU" sz="2400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пернетақта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пәрмендерін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 режим</a:t>
            </a:r>
            <a:r>
              <a:rPr lang="ru-RU" sz="2400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интернетсіз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офлайн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</p:txBody>
      </p:sp>
      <p:pic>
        <p:nvPicPr>
          <p:cNvPr id="18" name="Рисунок 10">
            <a:extLst>
              <a:ext uri="{FF2B5EF4-FFF2-40B4-BE49-F238E27FC236}">
                <a16:creationId xmlns:a16="http://schemas.microsoft.com/office/drawing/2014/main" id="{55FC10A2-1CA8-4066-8D9A-DF2D2E04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650" y="-1"/>
            <a:ext cx="3259149" cy="3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9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/>
          <p:nvPr/>
        </p:nvSpPr>
        <p:spPr>
          <a:xfrm>
            <a:off x="14141033" y="0"/>
            <a:ext cx="4113045" cy="10286999"/>
          </a:xfrm>
          <a:custGeom>
            <a:avLst/>
            <a:gdLst/>
            <a:ahLst/>
            <a:cxnLst/>
            <a:rect l="l" t="t" r="r" b="b"/>
            <a:pathLst>
              <a:path w="8067737" h="20177948" extrusionOk="0">
                <a:moveTo>
                  <a:pt x="0" y="0"/>
                </a:moveTo>
                <a:lnTo>
                  <a:pt x="8067737" y="0"/>
                </a:lnTo>
                <a:lnTo>
                  <a:pt x="8067737" y="20177948"/>
                </a:lnTo>
                <a:lnTo>
                  <a:pt x="0" y="201779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8"/>
          <p:cNvSpPr txBox="1"/>
          <p:nvPr/>
        </p:nvSpPr>
        <p:spPr>
          <a:xfrm>
            <a:off x="5782465" y="8387454"/>
            <a:ext cx="1786800" cy="76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5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70 203</a:t>
            </a:r>
            <a:endParaRPr sz="2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8418A9A-1A8B-4655-9CAA-3AFF83BB8A9D}"/>
              </a:ext>
            </a:extLst>
          </p:cNvPr>
          <p:cNvSpPr/>
          <p:nvPr/>
        </p:nvSpPr>
        <p:spPr>
          <a:xfrm>
            <a:off x="4389826" y="1543702"/>
            <a:ext cx="6923943" cy="1755902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0BFC76A-51B6-40E3-8474-AA06E07D4DC6}"/>
              </a:ext>
            </a:extLst>
          </p:cNvPr>
          <p:cNvSpPr/>
          <p:nvPr/>
        </p:nvSpPr>
        <p:spPr>
          <a:xfrm>
            <a:off x="990859" y="4642913"/>
            <a:ext cx="12809686" cy="4881792"/>
          </a:xfrm>
          <a:prstGeom prst="roundRect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1F586BD-C220-476D-B253-24C4A647D7FE}"/>
              </a:ext>
            </a:extLst>
          </p:cNvPr>
          <p:cNvSpPr/>
          <p:nvPr/>
        </p:nvSpPr>
        <p:spPr>
          <a:xfrm>
            <a:off x="2988401" y="714133"/>
            <a:ext cx="9726792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74370" algn="just">
              <a:lnSpc>
                <a:spcPct val="107000"/>
              </a:lnSpc>
            </a:pPr>
            <a:r>
              <a:rPr lang="kk-KZ" sz="2400" b="1" dirty="0">
                <a:solidFill>
                  <a:srgbClr val="0066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Көру қабілеті төмен азаматтарға арналған бағдарлама әзірлеу</a:t>
            </a:r>
            <a:endParaRPr lang="ru-RU" sz="24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27B367-A6D2-41F0-A6C1-A4B828807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492" y="5367417"/>
            <a:ext cx="1727403" cy="172740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AE4F80-2EA2-4F10-83BC-0905F2D6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82" y="7492975"/>
            <a:ext cx="3577225" cy="17274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C89C51-52E9-4DE2-8876-8BA940D15C99}"/>
              </a:ext>
            </a:extLst>
          </p:cNvPr>
          <p:cNvSpPr txBox="1"/>
          <p:nvPr/>
        </p:nvSpPr>
        <p:spPr>
          <a:xfrm>
            <a:off x="8878916" y="6051771"/>
            <a:ext cx="43978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en-US" sz="21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VoiceOver</a:t>
            </a:r>
            <a:endParaRPr lang="ru-RU" sz="21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7BC6BE-1CE9-4D25-8BBA-31210CA8FE7E}"/>
              </a:ext>
            </a:extLst>
          </p:cNvPr>
          <p:cNvSpPr txBox="1"/>
          <p:nvPr/>
        </p:nvSpPr>
        <p:spPr>
          <a:xfrm>
            <a:off x="8848243" y="8196802"/>
            <a:ext cx="43978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 Talkback</a:t>
            </a:r>
            <a:endParaRPr lang="ru-RU" sz="21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B425E2C-D510-4FCD-B5A1-7FC4D25607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43" y="1543702"/>
            <a:ext cx="1795638" cy="179563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32D1C65-5B6E-46F6-9E03-BA32C719864A}"/>
              </a:ext>
            </a:extLst>
          </p:cNvPr>
          <p:cNvSpPr/>
          <p:nvPr/>
        </p:nvSpPr>
        <p:spPr>
          <a:xfrm>
            <a:off x="4616834" y="1797990"/>
            <a:ext cx="4165182" cy="124649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3F6AE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KZTTS </a:t>
            </a:r>
            <a:r>
              <a:rPr lang="ru-RU" sz="3600" dirty="0" err="1">
                <a:ln w="0"/>
                <a:solidFill>
                  <a:srgbClr val="3F6AE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endParaRPr lang="ru-RU" sz="3600" dirty="0">
              <a:ln w="0"/>
              <a:solidFill>
                <a:srgbClr val="3F6AE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DF83EE-9692-42CC-8E39-BE729F929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01" y="7636229"/>
            <a:ext cx="1536645" cy="15366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C4EEF5B-CCB5-4448-922D-291561E39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30" y="5314520"/>
            <a:ext cx="1890000" cy="189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3F6668-ED23-4C91-A5D5-0C71A9D25A5C}"/>
              </a:ext>
            </a:extLst>
          </p:cNvPr>
          <p:cNvSpPr txBox="1"/>
          <p:nvPr/>
        </p:nvSpPr>
        <p:spPr>
          <a:xfrm>
            <a:off x="1792237" y="8179705"/>
            <a:ext cx="22705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NVDA access</a:t>
            </a:r>
            <a:endParaRPr lang="ru-RU" sz="21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675025-6208-4524-8CAF-76F9F91167F7}"/>
              </a:ext>
            </a:extLst>
          </p:cNvPr>
          <p:cNvSpPr txBox="1"/>
          <p:nvPr/>
        </p:nvSpPr>
        <p:spPr>
          <a:xfrm>
            <a:off x="1731289" y="5982521"/>
            <a:ext cx="2588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SAPI </a:t>
            </a:r>
            <a:endParaRPr lang="ru-RU" sz="21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1B5253A-AC36-43B4-9DD0-4461ABD9B57C}"/>
              </a:ext>
            </a:extLst>
          </p:cNvPr>
          <p:cNvSpPr/>
          <p:nvPr/>
        </p:nvSpPr>
        <p:spPr>
          <a:xfrm>
            <a:off x="1792237" y="4137254"/>
            <a:ext cx="25010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1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Дербес Компьютер</a:t>
            </a:r>
            <a:endParaRPr lang="ru-RU" sz="2100" dirty="0">
              <a:solidFill>
                <a:srgbClr val="3F6AE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00D32C3-A406-40EC-9297-70D43A15EE40}"/>
              </a:ext>
            </a:extLst>
          </p:cNvPr>
          <p:cNvSpPr/>
          <p:nvPr/>
        </p:nvSpPr>
        <p:spPr>
          <a:xfrm>
            <a:off x="10790153" y="4153764"/>
            <a:ext cx="19062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1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Смартфондар</a:t>
            </a:r>
            <a:endParaRPr lang="ru-RU" sz="2100" dirty="0">
              <a:solidFill>
                <a:srgbClr val="3F6AE1"/>
              </a:solidFill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CC322FE1-D57F-418C-B710-7D5B35DCCFAE}"/>
              </a:ext>
            </a:extLst>
          </p:cNvPr>
          <p:cNvSpPr/>
          <p:nvPr/>
        </p:nvSpPr>
        <p:spPr>
          <a:xfrm>
            <a:off x="7367350" y="3373255"/>
            <a:ext cx="1065257" cy="11950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pic>
        <p:nvPicPr>
          <p:cNvPr id="29" name="Рисунок 10">
            <a:extLst>
              <a:ext uri="{FF2B5EF4-FFF2-40B4-BE49-F238E27FC236}">
                <a16:creationId xmlns:a16="http://schemas.microsoft.com/office/drawing/2014/main" id="{55FC10A2-1CA8-4066-8D9A-DF2D2E04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650" y="-1"/>
            <a:ext cx="3259149" cy="3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8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/>
          <p:nvPr/>
        </p:nvSpPr>
        <p:spPr>
          <a:xfrm>
            <a:off x="14141033" y="0"/>
            <a:ext cx="4113045" cy="10286999"/>
          </a:xfrm>
          <a:custGeom>
            <a:avLst/>
            <a:gdLst/>
            <a:ahLst/>
            <a:cxnLst/>
            <a:rect l="l" t="t" r="r" b="b"/>
            <a:pathLst>
              <a:path w="8067737" h="20177948" extrusionOk="0">
                <a:moveTo>
                  <a:pt x="0" y="0"/>
                </a:moveTo>
                <a:lnTo>
                  <a:pt x="8067737" y="0"/>
                </a:lnTo>
                <a:lnTo>
                  <a:pt x="8067737" y="20177948"/>
                </a:lnTo>
                <a:lnTo>
                  <a:pt x="0" y="201779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1434972" y="1036923"/>
            <a:ext cx="1168333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432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ОЖ-</a:t>
            </a:r>
            <a:r>
              <a:rPr lang="kk-KZ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плагин</a:t>
            </a:r>
          </a:p>
          <a:p>
            <a:pPr marL="2643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Google Shape;328;p8"/>
          <p:cNvSpPr txBox="1"/>
          <p:nvPr/>
        </p:nvSpPr>
        <p:spPr>
          <a:xfrm>
            <a:off x="5782465" y="8387454"/>
            <a:ext cx="1786800" cy="76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5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70 203</a:t>
            </a:r>
            <a:endParaRPr sz="2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91FEE-653C-45CB-B4AE-B2F80DB91B09}"/>
              </a:ext>
            </a:extLst>
          </p:cNvPr>
          <p:cNvSpPr txBox="1"/>
          <p:nvPr/>
        </p:nvSpPr>
        <p:spPr>
          <a:xfrm>
            <a:off x="1307976" y="2659777"/>
            <a:ext cx="108753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NVDA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NonVisual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Desktop Access)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плагині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браузерлерде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Пернетақта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пәрмендерінің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профильдерді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NVDA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плагині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Рисунок 10">
            <a:extLst>
              <a:ext uri="{FF2B5EF4-FFF2-40B4-BE49-F238E27FC236}">
                <a16:creationId xmlns:a16="http://schemas.microsoft.com/office/drawing/2014/main" id="{55FC10A2-1CA8-4066-8D9A-DF2D2E04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650" y="-1"/>
            <a:ext cx="3259149" cy="3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DBBE056-40F1-4CC6-9CC0-F98D7364E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024" y="4147238"/>
            <a:ext cx="1890000" cy="189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0BCE9-FC89-4851-83C5-085E4F42DAE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551930"/>
            <a:ext cx="6587949" cy="27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/>
          <p:nvPr/>
        </p:nvSpPr>
        <p:spPr>
          <a:xfrm>
            <a:off x="14141033" y="0"/>
            <a:ext cx="4113045" cy="10286999"/>
          </a:xfrm>
          <a:custGeom>
            <a:avLst/>
            <a:gdLst/>
            <a:ahLst/>
            <a:cxnLst/>
            <a:rect l="l" t="t" r="r" b="b"/>
            <a:pathLst>
              <a:path w="8067737" h="20177948" extrusionOk="0">
                <a:moveTo>
                  <a:pt x="0" y="0"/>
                </a:moveTo>
                <a:lnTo>
                  <a:pt x="8067737" y="0"/>
                </a:lnTo>
                <a:lnTo>
                  <a:pt x="8067737" y="20177948"/>
                </a:lnTo>
                <a:lnTo>
                  <a:pt x="0" y="201779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1434972" y="1036923"/>
            <a:ext cx="1168333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432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 дикторы </a:t>
            </a:r>
            <a:r>
              <a:rPr lang="en-US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қосымшасы</a:t>
            </a:r>
            <a:endParaRPr lang="ru-RU" sz="28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3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Google Shape;328;p8"/>
          <p:cNvSpPr txBox="1"/>
          <p:nvPr/>
        </p:nvSpPr>
        <p:spPr>
          <a:xfrm>
            <a:off x="5782465" y="8387454"/>
            <a:ext cx="1786800" cy="76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5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70 203</a:t>
            </a:r>
            <a:endParaRPr sz="2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0AF53-61EF-4548-90C0-47888B5E7D57}"/>
              </a:ext>
            </a:extLst>
          </p:cNvPr>
          <p:cNvSpPr txBox="1"/>
          <p:nvPr/>
        </p:nvSpPr>
        <p:spPr>
          <a:xfrm>
            <a:off x="1706934" y="2590253"/>
            <a:ext cx="12352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Talkback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қосымшасымен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</a:t>
            </a:r>
            <a:r>
              <a:rPr lang="kk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ілдедегі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EC3D8E1-78CD-480C-A5F4-5575993E9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02" y="8045954"/>
            <a:ext cx="2756235" cy="13309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CEFB96-FB18-4FAF-8439-C8FD6522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91" y="7538003"/>
            <a:ext cx="3990817" cy="2459749"/>
          </a:xfrm>
          <a:prstGeom prst="rect">
            <a:avLst/>
          </a:prstGeom>
        </p:spPr>
      </p:pic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55FC10A2-1CA8-4066-8D9A-DF2D2E04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650" y="-1"/>
            <a:ext cx="3259149" cy="3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8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/>
          <p:nvPr/>
        </p:nvSpPr>
        <p:spPr>
          <a:xfrm>
            <a:off x="14141033" y="0"/>
            <a:ext cx="4113045" cy="10286999"/>
          </a:xfrm>
          <a:custGeom>
            <a:avLst/>
            <a:gdLst/>
            <a:ahLst/>
            <a:cxnLst/>
            <a:rect l="l" t="t" r="r" b="b"/>
            <a:pathLst>
              <a:path w="8067737" h="20177948" extrusionOk="0">
                <a:moveTo>
                  <a:pt x="0" y="0"/>
                </a:moveTo>
                <a:lnTo>
                  <a:pt x="8067737" y="0"/>
                </a:lnTo>
                <a:lnTo>
                  <a:pt x="8067737" y="20177948"/>
                </a:lnTo>
                <a:lnTo>
                  <a:pt x="0" y="201779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1434972" y="1036923"/>
            <a:ext cx="1168333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432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 дикторы </a:t>
            </a:r>
            <a:r>
              <a:rPr lang="en-US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sz="28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қосымшасы</a:t>
            </a:r>
            <a:endParaRPr lang="ru-RU" sz="28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3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Google Shape;328;p8"/>
          <p:cNvSpPr txBox="1"/>
          <p:nvPr/>
        </p:nvSpPr>
        <p:spPr>
          <a:xfrm>
            <a:off x="5782465" y="8387454"/>
            <a:ext cx="1786800" cy="76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5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70 203</a:t>
            </a:r>
            <a:endParaRPr sz="2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91883-C588-409D-AFB0-F17BB6379481}"/>
              </a:ext>
            </a:extLst>
          </p:cNvPr>
          <p:cNvSpPr txBox="1"/>
          <p:nvPr/>
        </p:nvSpPr>
        <p:spPr>
          <a:xfrm>
            <a:off x="1998602" y="2869896"/>
            <a:ext cx="112177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iOS 18 </a:t>
            </a: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жаңартуларының</a:t>
            </a: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жаңалығы</a:t>
            </a:r>
            <a:r>
              <a:rPr lang="ru-RU" sz="24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iOS 18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экрандық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дикторды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экрандық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дикторды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"Ару"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kk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өйлейді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VoiceOver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қосымшасына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экрандық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диктордың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уақытта қазақ тіліндегі дикторды қолдану үшін, </a:t>
            </a:r>
            <a:r>
              <a:rPr lang="kk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смартфондарыңызды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IOS 18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нұсқасына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жаңартсаңыз жеткілікті.</a:t>
            </a:r>
          </a:p>
          <a:p>
            <a:pPr>
              <a:buFont typeface="Arial" panose="020B0604020202020204" pitchFamily="34" charset="0"/>
              <a:buChar char="•"/>
            </a:pP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987ABFB-B6E2-49C5-AEE6-0447B6916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33" y="7867208"/>
            <a:ext cx="1727403" cy="17274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35BDB4-8212-4268-9F4C-293EB2A9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237" y="7561264"/>
            <a:ext cx="3254009" cy="2085903"/>
          </a:xfrm>
          <a:prstGeom prst="rect">
            <a:avLst/>
          </a:prstGeom>
        </p:spPr>
      </p:pic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55FC10A2-1CA8-4066-8D9A-DF2D2E04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650" y="-1"/>
            <a:ext cx="3259149" cy="3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4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/>
          <p:nvPr/>
        </p:nvSpPr>
        <p:spPr>
          <a:xfrm>
            <a:off x="14141033" y="0"/>
            <a:ext cx="4113045" cy="10286999"/>
          </a:xfrm>
          <a:custGeom>
            <a:avLst/>
            <a:gdLst/>
            <a:ahLst/>
            <a:cxnLst/>
            <a:rect l="l" t="t" r="r" b="b"/>
            <a:pathLst>
              <a:path w="8067737" h="20177948" extrusionOk="0">
                <a:moveTo>
                  <a:pt x="0" y="0"/>
                </a:moveTo>
                <a:lnTo>
                  <a:pt x="8067737" y="0"/>
                </a:lnTo>
                <a:lnTo>
                  <a:pt x="8067737" y="20177948"/>
                </a:lnTo>
                <a:lnTo>
                  <a:pt x="0" y="201779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1434972" y="1036923"/>
            <a:ext cx="1168333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432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 дикторы </a:t>
            </a:r>
            <a:r>
              <a:rPr lang="ru-RU" sz="3200" b="1" dirty="0" err="1">
                <a:solidFill>
                  <a:srgbClr val="3F6A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endParaRPr lang="ru-RU" sz="3200" b="1" dirty="0">
              <a:solidFill>
                <a:srgbClr val="3F6A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43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rgbClr val="3F6AE1"/>
              </a:solidFill>
            </a:endParaRPr>
          </a:p>
        </p:txBody>
      </p:sp>
      <p:sp>
        <p:nvSpPr>
          <p:cNvPr id="328" name="Google Shape;328;p8"/>
          <p:cNvSpPr txBox="1"/>
          <p:nvPr/>
        </p:nvSpPr>
        <p:spPr>
          <a:xfrm>
            <a:off x="5782465" y="8387454"/>
            <a:ext cx="1786800" cy="76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5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70 203</a:t>
            </a:r>
            <a:endParaRPr sz="2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136CE39-617F-43FD-AB9D-3CE750D718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0516" y="2254562"/>
            <a:ext cx="3673056" cy="3662517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48B968B-C6E5-4735-A779-17B6356F7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087" y="6285449"/>
            <a:ext cx="117392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Қосымшаны жүктеу, орнату нұсқаулығы, қолдану нұсқаулығы, дауыстардың үлгілері </a:t>
            </a:r>
            <a:r>
              <a:rPr kumimoji="0" lang="kk-KZ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https://screenreader.tilqazyna.kz/</a:t>
            </a:r>
            <a:r>
              <a:rPr kumimoji="0" lang="kk-KZ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сайтында орналасқан.</a:t>
            </a:r>
            <a:endParaRPr kumimoji="0" lang="kk-KZ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C342D40-9AE6-4805-B47F-5615E9EC1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3892" y="7971545"/>
            <a:ext cx="1715457" cy="1524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AE31FF-9B5C-4ED8-8D9C-C35A53FB4D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0109" y="7971545"/>
            <a:ext cx="1733550" cy="1524000"/>
          </a:xfrm>
          <a:prstGeom prst="rect">
            <a:avLst/>
          </a:prstGeom>
        </p:spPr>
      </p:pic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55FC10A2-1CA8-4066-8D9A-DF2D2E04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650" y="-1"/>
            <a:ext cx="3259149" cy="3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5124</TotalTime>
  <Words>638</Words>
  <Application>Microsoft Office PowerPoint</Application>
  <PresentationFormat>Произвольный</PresentationFormat>
  <Paragraphs>72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Calibri</vt:lpstr>
      <vt:lpstr>Open Sans</vt:lpstr>
      <vt:lpstr>Poppins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Saniya Baubekova</dc:creator>
  <cp:lastModifiedBy>Nikel Viktoriya</cp:lastModifiedBy>
  <cp:revision>49</cp:revision>
  <dcterms:created xsi:type="dcterms:W3CDTF">2006-08-16T00:00:00Z</dcterms:created>
  <dcterms:modified xsi:type="dcterms:W3CDTF">2024-08-22T06:12:33Z</dcterms:modified>
</cp:coreProperties>
</file>