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2.xml" ContentType="application/vnd.openxmlformats-officedocument.theme+xml"/>
  <Override PartName="/ppt/tags/tag10.xml" ContentType="application/vnd.openxmlformats-officedocument.presentationml.tags+xml"/>
  <Override PartName="/ppt/tags/tag11.xml" ContentType="application/vnd.openxmlformats-officedocument.presentationml.tags+xml"/>
  <Override PartName="/ppt/notesSlides/notesSlide1.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notesSlides/notesSlide2.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notesSlides/notesSlide3.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notesSlides/notesSlide4.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notesSlides/notesSlide5.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notesSlides/notesSlide6.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varScale="1">
        <p:scale>
          <a:sx n="113" d="100"/>
          <a:sy n="113" d="100"/>
        </p:scale>
        <p:origin x="372"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2D4C23-85D1-4179-8FF8-CABC4E6F9FEF}" type="datetimeFigureOut">
              <a:rPr lang="ru-RU" smtClean="0"/>
              <a:t>29.11.2019</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09172F-CAB1-4C04-A014-D2B6E9208E61}" type="slidenum">
              <a:rPr lang="ru-RU" smtClean="0"/>
              <a:t>‹#›</a:t>
            </a:fld>
            <a:endParaRPr lang="ru-RU"/>
          </a:p>
        </p:txBody>
      </p:sp>
    </p:spTree>
    <p:extLst>
      <p:ext uri="{BB962C8B-B14F-4D97-AF65-F5344CB8AC3E}">
        <p14:creationId xmlns:p14="http://schemas.microsoft.com/office/powerpoint/2010/main" val="15235633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u-RU" dirty="0"/>
          </a:p>
        </p:txBody>
      </p:sp>
      <p:sp>
        <p:nvSpPr>
          <p:cNvPr id="4" name="Slide Number Placeholder 3"/>
          <p:cNvSpPr>
            <a:spLocks noGrp="1"/>
          </p:cNvSpPr>
          <p:nvPr>
            <p:ph type="sldNum" sz="quarter" idx="10"/>
          </p:nvPr>
        </p:nvSpPr>
        <p:spPr/>
        <p:txBody>
          <a:bodyPr/>
          <a:lstStyle/>
          <a:p>
            <a:fld id="{0F01686C-2B17-43AF-8FBE-EAF6F1C2EA65}" type="slidenum">
              <a:rPr lang="ru-RU" smtClean="0">
                <a:solidFill>
                  <a:prstClr val="black"/>
                </a:solidFill>
              </a:rPr>
              <a:pPr/>
              <a:t>2</a:t>
            </a:fld>
            <a:endParaRPr lang="ru-RU">
              <a:solidFill>
                <a:prstClr val="black"/>
              </a:solidFill>
            </a:endParaRPr>
          </a:p>
        </p:txBody>
      </p:sp>
    </p:spTree>
    <p:extLst>
      <p:ext uri="{BB962C8B-B14F-4D97-AF65-F5344CB8AC3E}">
        <p14:creationId xmlns:p14="http://schemas.microsoft.com/office/powerpoint/2010/main" val="24183007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u-RU" dirty="0"/>
          </a:p>
        </p:txBody>
      </p:sp>
      <p:sp>
        <p:nvSpPr>
          <p:cNvPr id="4" name="Slide Number Placeholder 3"/>
          <p:cNvSpPr>
            <a:spLocks noGrp="1"/>
          </p:cNvSpPr>
          <p:nvPr>
            <p:ph type="sldNum" sz="quarter" idx="10"/>
          </p:nvPr>
        </p:nvSpPr>
        <p:spPr/>
        <p:txBody>
          <a:bodyPr/>
          <a:lstStyle/>
          <a:p>
            <a:fld id="{0F01686C-2B17-43AF-8FBE-EAF6F1C2EA65}" type="slidenum">
              <a:rPr lang="ru-RU" smtClean="0">
                <a:solidFill>
                  <a:prstClr val="black"/>
                </a:solidFill>
              </a:rPr>
              <a:pPr/>
              <a:t>3</a:t>
            </a:fld>
            <a:endParaRPr lang="ru-RU">
              <a:solidFill>
                <a:prstClr val="black"/>
              </a:solidFill>
            </a:endParaRPr>
          </a:p>
        </p:txBody>
      </p:sp>
    </p:spTree>
    <p:extLst>
      <p:ext uri="{BB962C8B-B14F-4D97-AF65-F5344CB8AC3E}">
        <p14:creationId xmlns:p14="http://schemas.microsoft.com/office/powerpoint/2010/main" val="16798871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u-RU" dirty="0"/>
          </a:p>
        </p:txBody>
      </p:sp>
      <p:sp>
        <p:nvSpPr>
          <p:cNvPr id="4" name="Slide Number Placeholder 3"/>
          <p:cNvSpPr>
            <a:spLocks noGrp="1"/>
          </p:cNvSpPr>
          <p:nvPr>
            <p:ph type="sldNum" sz="quarter" idx="10"/>
          </p:nvPr>
        </p:nvSpPr>
        <p:spPr/>
        <p:txBody>
          <a:bodyPr/>
          <a:lstStyle/>
          <a:p>
            <a:fld id="{0F01686C-2B17-43AF-8FBE-EAF6F1C2EA65}" type="slidenum">
              <a:rPr lang="ru-RU" smtClean="0">
                <a:solidFill>
                  <a:prstClr val="black"/>
                </a:solidFill>
              </a:rPr>
              <a:pPr/>
              <a:t>4</a:t>
            </a:fld>
            <a:endParaRPr lang="ru-RU">
              <a:solidFill>
                <a:prstClr val="black"/>
              </a:solidFill>
            </a:endParaRPr>
          </a:p>
        </p:txBody>
      </p:sp>
    </p:spTree>
    <p:extLst>
      <p:ext uri="{BB962C8B-B14F-4D97-AF65-F5344CB8AC3E}">
        <p14:creationId xmlns:p14="http://schemas.microsoft.com/office/powerpoint/2010/main" val="12839174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u-RU" dirty="0"/>
          </a:p>
        </p:txBody>
      </p:sp>
      <p:sp>
        <p:nvSpPr>
          <p:cNvPr id="4" name="Slide Number Placeholder 3"/>
          <p:cNvSpPr>
            <a:spLocks noGrp="1"/>
          </p:cNvSpPr>
          <p:nvPr>
            <p:ph type="sldNum" sz="quarter" idx="10"/>
          </p:nvPr>
        </p:nvSpPr>
        <p:spPr/>
        <p:txBody>
          <a:bodyPr/>
          <a:lstStyle/>
          <a:p>
            <a:fld id="{0F01686C-2B17-43AF-8FBE-EAF6F1C2EA65}" type="slidenum">
              <a:rPr lang="ru-RU" smtClean="0">
                <a:solidFill>
                  <a:prstClr val="black"/>
                </a:solidFill>
              </a:rPr>
              <a:pPr/>
              <a:t>5</a:t>
            </a:fld>
            <a:endParaRPr lang="ru-RU">
              <a:solidFill>
                <a:prstClr val="black"/>
              </a:solidFill>
            </a:endParaRPr>
          </a:p>
        </p:txBody>
      </p:sp>
    </p:spTree>
    <p:extLst>
      <p:ext uri="{BB962C8B-B14F-4D97-AF65-F5344CB8AC3E}">
        <p14:creationId xmlns:p14="http://schemas.microsoft.com/office/powerpoint/2010/main" val="15932355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u-RU" dirty="0"/>
          </a:p>
        </p:txBody>
      </p:sp>
      <p:sp>
        <p:nvSpPr>
          <p:cNvPr id="4" name="Slide Number Placeholder 3"/>
          <p:cNvSpPr>
            <a:spLocks noGrp="1"/>
          </p:cNvSpPr>
          <p:nvPr>
            <p:ph type="sldNum" sz="quarter" idx="10"/>
          </p:nvPr>
        </p:nvSpPr>
        <p:spPr/>
        <p:txBody>
          <a:bodyPr/>
          <a:lstStyle/>
          <a:p>
            <a:fld id="{0F01686C-2B17-43AF-8FBE-EAF6F1C2EA65}" type="slidenum">
              <a:rPr lang="ru-RU" smtClean="0">
                <a:solidFill>
                  <a:prstClr val="black"/>
                </a:solidFill>
              </a:rPr>
              <a:pPr/>
              <a:t>6</a:t>
            </a:fld>
            <a:endParaRPr lang="ru-RU">
              <a:solidFill>
                <a:prstClr val="black"/>
              </a:solidFill>
            </a:endParaRPr>
          </a:p>
        </p:txBody>
      </p:sp>
    </p:spTree>
    <p:extLst>
      <p:ext uri="{BB962C8B-B14F-4D97-AF65-F5344CB8AC3E}">
        <p14:creationId xmlns:p14="http://schemas.microsoft.com/office/powerpoint/2010/main" val="3095681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u-RU" dirty="0"/>
          </a:p>
        </p:txBody>
      </p:sp>
      <p:sp>
        <p:nvSpPr>
          <p:cNvPr id="4" name="Slide Number Placeholder 3"/>
          <p:cNvSpPr>
            <a:spLocks noGrp="1"/>
          </p:cNvSpPr>
          <p:nvPr>
            <p:ph type="sldNum" sz="quarter" idx="10"/>
          </p:nvPr>
        </p:nvSpPr>
        <p:spPr/>
        <p:txBody>
          <a:bodyPr/>
          <a:lstStyle/>
          <a:p>
            <a:fld id="{0F01686C-2B17-43AF-8FBE-EAF6F1C2EA65}" type="slidenum">
              <a:rPr lang="ru-RU" smtClean="0">
                <a:solidFill>
                  <a:prstClr val="black"/>
                </a:solidFill>
              </a:rPr>
              <a:pPr/>
              <a:t>7</a:t>
            </a:fld>
            <a:endParaRPr lang="ru-RU">
              <a:solidFill>
                <a:prstClr val="black"/>
              </a:solidFill>
            </a:endParaRPr>
          </a:p>
        </p:txBody>
      </p:sp>
    </p:spTree>
    <p:extLst>
      <p:ext uri="{BB962C8B-B14F-4D97-AF65-F5344CB8AC3E}">
        <p14:creationId xmlns:p14="http://schemas.microsoft.com/office/powerpoint/2010/main" val="16111115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u-RU" dirty="0"/>
          </a:p>
        </p:txBody>
      </p:sp>
      <p:sp>
        <p:nvSpPr>
          <p:cNvPr id="4" name="Slide Number Placeholder 3"/>
          <p:cNvSpPr>
            <a:spLocks noGrp="1"/>
          </p:cNvSpPr>
          <p:nvPr>
            <p:ph type="sldNum" sz="quarter" idx="10"/>
          </p:nvPr>
        </p:nvSpPr>
        <p:spPr/>
        <p:txBody>
          <a:bodyPr/>
          <a:lstStyle/>
          <a:p>
            <a:fld id="{0F01686C-2B17-43AF-8FBE-EAF6F1C2EA65}" type="slidenum">
              <a:rPr lang="ru-RU" smtClean="0">
                <a:solidFill>
                  <a:prstClr val="black"/>
                </a:solidFill>
              </a:rPr>
              <a:pPr/>
              <a:t>8</a:t>
            </a:fld>
            <a:endParaRPr lang="ru-RU">
              <a:solidFill>
                <a:prstClr val="black"/>
              </a:solidFill>
            </a:endParaRPr>
          </a:p>
        </p:txBody>
      </p:sp>
    </p:spTree>
    <p:extLst>
      <p:ext uri="{BB962C8B-B14F-4D97-AF65-F5344CB8AC3E}">
        <p14:creationId xmlns:p14="http://schemas.microsoft.com/office/powerpoint/2010/main" val="11045175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3.jpeg"/><Relationship Id="rId5" Type="http://schemas.openxmlformats.org/officeDocument/2006/relationships/image" Target="../media/image2.emf"/><Relationship Id="rId4" Type="http://schemas.openxmlformats.org/officeDocument/2006/relationships/oleObject" Target="../embeddings/oleObject2.bin"/></Relationships>
</file>

<file path=ppt/slideLayouts/_rels/slideLayout1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vmlDrawing" Target="../drawings/vmlDrawing3.vml"/><Relationship Id="rId6" Type="http://schemas.openxmlformats.org/officeDocument/2006/relationships/image" Target="../media/image3.jpeg"/><Relationship Id="rId5" Type="http://schemas.openxmlformats.org/officeDocument/2006/relationships/image" Target="../media/image2.emf"/><Relationship Id="rId4" Type="http://schemas.openxmlformats.org/officeDocument/2006/relationships/oleObject" Target="../embeddings/oleObject3.bin"/></Relationships>
</file>

<file path=ppt/slideLayouts/_rels/slideLayout1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vmlDrawing" Target="../drawings/vmlDrawing4.vml"/><Relationship Id="rId6" Type="http://schemas.openxmlformats.org/officeDocument/2006/relationships/image" Target="../media/image3.jpeg"/><Relationship Id="rId5" Type="http://schemas.openxmlformats.org/officeDocument/2006/relationships/image" Target="../media/image2.emf"/><Relationship Id="rId4" Type="http://schemas.openxmlformats.org/officeDocument/2006/relationships/oleObject" Target="../embeddings/oleObject4.bin"/></Relationships>
</file>

<file path=ppt/slideLayouts/_rels/slideLayout1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xml"/><Relationship Id="rId1" Type="http://schemas.openxmlformats.org/officeDocument/2006/relationships/vmlDrawing" Target="../drawings/vmlDrawing5.vml"/><Relationship Id="rId6" Type="http://schemas.openxmlformats.org/officeDocument/2006/relationships/image" Target="../media/image3.jpeg"/><Relationship Id="rId5" Type="http://schemas.openxmlformats.org/officeDocument/2006/relationships/image" Target="../media/image2.emf"/><Relationship Id="rId4" Type="http://schemas.openxmlformats.org/officeDocument/2006/relationships/oleObject" Target="../embeddings/oleObject5.bin"/></Relationships>
</file>

<file path=ppt/slideLayouts/_rels/slideLayout1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xml"/><Relationship Id="rId1" Type="http://schemas.openxmlformats.org/officeDocument/2006/relationships/vmlDrawing" Target="../drawings/vmlDrawing6.vml"/><Relationship Id="rId6" Type="http://schemas.openxmlformats.org/officeDocument/2006/relationships/image" Target="../media/image3.jpeg"/><Relationship Id="rId5" Type="http://schemas.openxmlformats.org/officeDocument/2006/relationships/image" Target="../media/image2.emf"/><Relationship Id="rId4" Type="http://schemas.openxmlformats.org/officeDocument/2006/relationships/oleObject" Target="../embeddings/oleObject6.bin"/></Relationships>
</file>

<file path=ppt/slideLayouts/_rels/slideLayout1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8.xml"/><Relationship Id="rId1" Type="http://schemas.openxmlformats.org/officeDocument/2006/relationships/vmlDrawing" Target="../drawings/vmlDrawing7.vml"/><Relationship Id="rId6" Type="http://schemas.openxmlformats.org/officeDocument/2006/relationships/image" Target="../media/image3.jpeg"/><Relationship Id="rId5" Type="http://schemas.openxmlformats.org/officeDocument/2006/relationships/image" Target="../media/image2.emf"/><Relationship Id="rId4" Type="http://schemas.openxmlformats.org/officeDocument/2006/relationships/oleObject" Target="../embeddings/oleObject7.bin"/></Relationships>
</file>

<file path=ppt/slideLayouts/_rels/slideLayout1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9.xml"/><Relationship Id="rId1" Type="http://schemas.openxmlformats.org/officeDocument/2006/relationships/vmlDrawing" Target="../drawings/vmlDrawing8.vml"/><Relationship Id="rId6" Type="http://schemas.openxmlformats.org/officeDocument/2006/relationships/image" Target="../media/image3.jpeg"/><Relationship Id="rId5" Type="http://schemas.openxmlformats.org/officeDocument/2006/relationships/image" Target="../media/image2.emf"/><Relationship Id="rId4" Type="http://schemas.openxmlformats.org/officeDocument/2006/relationships/oleObject" Target="../embeddings/oleObject8.bin"/></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C9ADAB5-3FE2-42F0-A542-999BF02C03F9}" type="datetimeFigureOut">
              <a:rPr lang="ru-RU" smtClean="0"/>
              <a:t>29.11.2019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A9EFCE3-41EF-42A2-8E55-E9514D709931}" type="slidenum">
              <a:rPr lang="ru-RU" smtClean="0"/>
              <a:t>‹#›</a:t>
            </a:fld>
            <a:endParaRPr lang="ru-RU"/>
          </a:p>
        </p:txBody>
      </p:sp>
    </p:spTree>
    <p:extLst>
      <p:ext uri="{BB962C8B-B14F-4D97-AF65-F5344CB8AC3E}">
        <p14:creationId xmlns:p14="http://schemas.microsoft.com/office/powerpoint/2010/main" val="118153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C9ADAB5-3FE2-42F0-A542-999BF02C03F9}" type="datetimeFigureOut">
              <a:rPr lang="ru-RU" smtClean="0"/>
              <a:t>29.11.2019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A9EFCE3-41EF-42A2-8E55-E9514D709931}" type="slidenum">
              <a:rPr lang="ru-RU" smtClean="0"/>
              <a:t>‹#›</a:t>
            </a:fld>
            <a:endParaRPr lang="ru-RU"/>
          </a:p>
        </p:txBody>
      </p:sp>
    </p:spTree>
    <p:extLst>
      <p:ext uri="{BB962C8B-B14F-4D97-AF65-F5344CB8AC3E}">
        <p14:creationId xmlns:p14="http://schemas.microsoft.com/office/powerpoint/2010/main" val="354094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C9ADAB5-3FE2-42F0-A542-999BF02C03F9}" type="datetimeFigureOut">
              <a:rPr lang="ru-RU" smtClean="0"/>
              <a:t>29.11.2019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A9EFCE3-41EF-42A2-8E55-E9514D709931}" type="slidenum">
              <a:rPr lang="ru-RU" smtClean="0"/>
              <a:t>‹#›</a:t>
            </a:fld>
            <a:endParaRPr lang="ru-RU"/>
          </a:p>
        </p:txBody>
      </p:sp>
    </p:spTree>
    <p:extLst>
      <p:ext uri="{BB962C8B-B14F-4D97-AF65-F5344CB8AC3E}">
        <p14:creationId xmlns:p14="http://schemas.microsoft.com/office/powerpoint/2010/main" val="24192653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Титульный слайд">
    <p:spTree>
      <p:nvGrpSpPr>
        <p:cNvPr id="1" name=""/>
        <p:cNvGrpSpPr/>
        <p:nvPr/>
      </p:nvGrpSpPr>
      <p:grpSpPr>
        <a:xfrm>
          <a:off x="0" y="0"/>
          <a:ext cx="0" cy="0"/>
          <a:chOff x="0" y="0"/>
          <a:chExt cx="0" cy="0"/>
        </a:xfrm>
      </p:grpSpPr>
      <p:graphicFrame>
        <p:nvGraphicFramePr>
          <p:cNvPr id="7" name="Объект 6" hidden="1"/>
          <p:cNvGraphicFramePr>
            <a:graphicFrameLocks noChangeAspect="1"/>
          </p:cNvGraphicFramePr>
          <p:nvPr userDrawn="1">
            <p:custDataLst>
              <p:tags r:id="rId2"/>
            </p:custDataLst>
            <p:extLst/>
          </p:nvPr>
        </p:nvGraphicFramePr>
        <p:xfrm>
          <a:off x="1955" y="1589"/>
          <a:ext cx="1953" cy="1587"/>
        </p:xfrm>
        <a:graphic>
          <a:graphicData uri="http://schemas.openxmlformats.org/presentationml/2006/ole">
            <mc:AlternateContent xmlns:mc="http://schemas.openxmlformats.org/markup-compatibility/2006">
              <mc:Choice xmlns:v="urn:schemas-microsoft-com:vml" Requires="v">
                <p:oleObj spid="_x0000_s2050" name="Слайд think-cell" r:id="rId4" imgW="270" imgH="270" progId="TCLayout.ActiveDocument.1">
                  <p:embed/>
                </p:oleObj>
              </mc:Choice>
              <mc:Fallback>
                <p:oleObj name="Слайд think-cell" r:id="rId4" imgW="270" imgH="270" progId="TCLayout.ActiveDocument.1">
                  <p:embed/>
                  <p:pic>
                    <p:nvPicPr>
                      <p:cNvPr id="0" name=""/>
                      <p:cNvPicPr/>
                      <p:nvPr/>
                    </p:nvPicPr>
                    <p:blipFill>
                      <a:blip r:embed="rId5"/>
                      <a:stretch>
                        <a:fillRect/>
                      </a:stretch>
                    </p:blipFill>
                    <p:spPr>
                      <a:xfrm>
                        <a:off x="1955" y="1589"/>
                        <a:ext cx="1953" cy="1587"/>
                      </a:xfrm>
                      <a:prstGeom prst="rect">
                        <a:avLst/>
                      </a:prstGeom>
                    </p:spPr>
                  </p:pic>
                </p:oleObj>
              </mc:Fallback>
            </mc:AlternateContent>
          </a:graphicData>
        </a:graphic>
      </p:graphicFrame>
      <p:sp>
        <p:nvSpPr>
          <p:cNvPr id="3" name="Subtitle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47F3C10-A55E-4865-80E2-5A036D9AB5C6}" type="slidenum">
              <a:rPr lang="ru-RU" smtClean="0"/>
              <a:t>‹#›</a:t>
            </a:fld>
            <a:endParaRPr lang="ru-RU"/>
          </a:p>
        </p:txBody>
      </p:sp>
      <p:sp>
        <p:nvSpPr>
          <p:cNvPr id="9" name="Прямоугольник 2"/>
          <p:cNvSpPr/>
          <p:nvPr userDrawn="1"/>
        </p:nvSpPr>
        <p:spPr>
          <a:xfrm>
            <a:off x="274331" y="1130801"/>
            <a:ext cx="11643339" cy="628650"/>
          </a:xfrm>
          <a:prstGeom prst="rect">
            <a:avLst/>
          </a:prstGeom>
          <a:solidFill>
            <a:srgbClr val="02267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0" rtlCol="0" anchor="ctr"/>
          <a:lstStyle/>
          <a:p>
            <a:endParaRPr lang="ru-RU" sz="1600" b="1" dirty="0">
              <a:cs typeface="Arial" panose="020B0604020202020204" pitchFamily="34" charset="0"/>
            </a:endParaRPr>
          </a:p>
        </p:txBody>
      </p:sp>
      <p:sp>
        <p:nvSpPr>
          <p:cNvPr id="10" name="Прямоугольник 182"/>
          <p:cNvSpPr/>
          <p:nvPr userDrawn="1"/>
        </p:nvSpPr>
        <p:spPr>
          <a:xfrm>
            <a:off x="3626338" y="215901"/>
            <a:ext cx="8565662" cy="85465"/>
          </a:xfrm>
          <a:prstGeom prst="rect">
            <a:avLst/>
          </a:prstGeom>
          <a:solidFill>
            <a:srgbClr val="9B78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800"/>
          </a:p>
        </p:txBody>
      </p:sp>
      <p:pic>
        <p:nvPicPr>
          <p:cNvPr id="11" name="Picture 10"/>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47092" y="175423"/>
            <a:ext cx="976194" cy="795893"/>
          </a:xfrm>
          <a:prstGeom prst="rect">
            <a:avLst/>
          </a:prstGeom>
        </p:spPr>
      </p:pic>
      <p:sp>
        <p:nvSpPr>
          <p:cNvPr id="12" name="Title 1"/>
          <p:cNvSpPr txBox="1">
            <a:spLocks/>
          </p:cNvSpPr>
          <p:nvPr userDrawn="1"/>
        </p:nvSpPr>
        <p:spPr>
          <a:xfrm>
            <a:off x="914401" y="1272013"/>
            <a:ext cx="10515600" cy="346229"/>
          </a:xfrm>
          <a:prstGeom prst="rect">
            <a:avLst/>
          </a:prstGeom>
        </p:spPr>
        <p:txBody>
          <a:bodyPr/>
          <a:lstStyle>
            <a:lvl1pPr algn="l" defTabSz="914400" rtl="0" eaLnBrk="1" latinLnBrk="0" hangingPunct="1">
              <a:lnSpc>
                <a:spcPct val="90000"/>
              </a:lnSpc>
              <a:spcBef>
                <a:spcPct val="0"/>
              </a:spcBef>
              <a:buNone/>
              <a:defRPr sz="2000" kern="1200">
                <a:solidFill>
                  <a:schemeClr val="bg1"/>
                </a:solidFill>
                <a:latin typeface="Arial" panose="020B0604020202020204" pitchFamily="34" charset="0"/>
                <a:ea typeface="+mj-ea"/>
                <a:cs typeface="Arial" panose="020B0604020202020204" pitchFamily="34" charset="0"/>
              </a:defRPr>
            </a:lvl1pPr>
          </a:lstStyle>
          <a:p>
            <a:pPr algn="r"/>
            <a:endParaRPr lang="en-US" sz="2000" dirty="0"/>
          </a:p>
        </p:txBody>
      </p:sp>
    </p:spTree>
    <p:extLst>
      <p:ext uri="{BB962C8B-B14F-4D97-AF65-F5344CB8AC3E}">
        <p14:creationId xmlns:p14="http://schemas.microsoft.com/office/powerpoint/2010/main" val="3363487506"/>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Титульный слайд">
    <p:spTree>
      <p:nvGrpSpPr>
        <p:cNvPr id="1" name=""/>
        <p:cNvGrpSpPr/>
        <p:nvPr/>
      </p:nvGrpSpPr>
      <p:grpSpPr>
        <a:xfrm>
          <a:off x="0" y="0"/>
          <a:ext cx="0" cy="0"/>
          <a:chOff x="0" y="0"/>
          <a:chExt cx="0" cy="0"/>
        </a:xfrm>
      </p:grpSpPr>
      <p:graphicFrame>
        <p:nvGraphicFramePr>
          <p:cNvPr id="7" name="Объект 6" hidden="1"/>
          <p:cNvGraphicFramePr>
            <a:graphicFrameLocks noChangeAspect="1"/>
          </p:cNvGraphicFramePr>
          <p:nvPr userDrawn="1">
            <p:custDataLst>
              <p:tags r:id="rId2"/>
            </p:custDataLst>
            <p:extLst/>
          </p:nvPr>
        </p:nvGraphicFramePr>
        <p:xfrm>
          <a:off x="1955" y="1589"/>
          <a:ext cx="1953" cy="1587"/>
        </p:xfrm>
        <a:graphic>
          <a:graphicData uri="http://schemas.openxmlformats.org/presentationml/2006/ole">
            <mc:AlternateContent xmlns:mc="http://schemas.openxmlformats.org/markup-compatibility/2006">
              <mc:Choice xmlns:v="urn:schemas-microsoft-com:vml" Requires="v">
                <p:oleObj spid="_x0000_s3074" name="Слайд think-cell" r:id="rId4" imgW="270" imgH="270" progId="TCLayout.ActiveDocument.1">
                  <p:embed/>
                </p:oleObj>
              </mc:Choice>
              <mc:Fallback>
                <p:oleObj name="Слайд think-cell" r:id="rId4" imgW="270" imgH="270" progId="TCLayout.ActiveDocument.1">
                  <p:embed/>
                  <p:pic>
                    <p:nvPicPr>
                      <p:cNvPr id="0" name=""/>
                      <p:cNvPicPr/>
                      <p:nvPr/>
                    </p:nvPicPr>
                    <p:blipFill>
                      <a:blip r:embed="rId5"/>
                      <a:stretch>
                        <a:fillRect/>
                      </a:stretch>
                    </p:blipFill>
                    <p:spPr>
                      <a:xfrm>
                        <a:off x="1955" y="1589"/>
                        <a:ext cx="1953" cy="1587"/>
                      </a:xfrm>
                      <a:prstGeom prst="rect">
                        <a:avLst/>
                      </a:prstGeom>
                    </p:spPr>
                  </p:pic>
                </p:oleObj>
              </mc:Fallback>
            </mc:AlternateContent>
          </a:graphicData>
        </a:graphic>
      </p:graphicFrame>
      <p:sp>
        <p:nvSpPr>
          <p:cNvPr id="3" name="Subtitle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47F3C10-A55E-4865-80E2-5A036D9AB5C6}" type="slidenum">
              <a:rPr lang="ru-RU" smtClean="0"/>
              <a:t>‹#›</a:t>
            </a:fld>
            <a:endParaRPr lang="ru-RU"/>
          </a:p>
        </p:txBody>
      </p:sp>
      <p:sp>
        <p:nvSpPr>
          <p:cNvPr id="9" name="Прямоугольник 2"/>
          <p:cNvSpPr/>
          <p:nvPr userDrawn="1"/>
        </p:nvSpPr>
        <p:spPr>
          <a:xfrm>
            <a:off x="274331" y="1130801"/>
            <a:ext cx="11643339" cy="628650"/>
          </a:xfrm>
          <a:prstGeom prst="rect">
            <a:avLst/>
          </a:prstGeom>
          <a:solidFill>
            <a:srgbClr val="02267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0" rtlCol="0" anchor="ctr"/>
          <a:lstStyle/>
          <a:p>
            <a:endParaRPr lang="ru-RU" sz="1600" b="1" dirty="0">
              <a:cs typeface="Arial" panose="020B0604020202020204" pitchFamily="34" charset="0"/>
            </a:endParaRPr>
          </a:p>
        </p:txBody>
      </p:sp>
      <p:sp>
        <p:nvSpPr>
          <p:cNvPr id="10" name="Прямоугольник 182"/>
          <p:cNvSpPr/>
          <p:nvPr userDrawn="1"/>
        </p:nvSpPr>
        <p:spPr>
          <a:xfrm>
            <a:off x="3626338" y="215901"/>
            <a:ext cx="8565662" cy="85465"/>
          </a:xfrm>
          <a:prstGeom prst="rect">
            <a:avLst/>
          </a:prstGeom>
          <a:solidFill>
            <a:srgbClr val="9B78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800"/>
          </a:p>
        </p:txBody>
      </p:sp>
      <p:pic>
        <p:nvPicPr>
          <p:cNvPr id="11" name="Picture 10"/>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47092" y="175423"/>
            <a:ext cx="976194" cy="795893"/>
          </a:xfrm>
          <a:prstGeom prst="rect">
            <a:avLst/>
          </a:prstGeom>
        </p:spPr>
      </p:pic>
      <p:sp>
        <p:nvSpPr>
          <p:cNvPr id="12" name="Title 1"/>
          <p:cNvSpPr txBox="1">
            <a:spLocks/>
          </p:cNvSpPr>
          <p:nvPr userDrawn="1"/>
        </p:nvSpPr>
        <p:spPr>
          <a:xfrm>
            <a:off x="914401" y="1272013"/>
            <a:ext cx="10515600" cy="346229"/>
          </a:xfrm>
          <a:prstGeom prst="rect">
            <a:avLst/>
          </a:prstGeom>
        </p:spPr>
        <p:txBody>
          <a:bodyPr/>
          <a:lstStyle>
            <a:lvl1pPr algn="l" defTabSz="914400" rtl="0" eaLnBrk="1" latinLnBrk="0" hangingPunct="1">
              <a:lnSpc>
                <a:spcPct val="90000"/>
              </a:lnSpc>
              <a:spcBef>
                <a:spcPct val="0"/>
              </a:spcBef>
              <a:buNone/>
              <a:defRPr sz="2000" kern="1200">
                <a:solidFill>
                  <a:schemeClr val="bg1"/>
                </a:solidFill>
                <a:latin typeface="Arial" panose="020B0604020202020204" pitchFamily="34" charset="0"/>
                <a:ea typeface="+mj-ea"/>
                <a:cs typeface="Arial" panose="020B0604020202020204" pitchFamily="34" charset="0"/>
              </a:defRPr>
            </a:lvl1pPr>
          </a:lstStyle>
          <a:p>
            <a:pPr algn="r"/>
            <a:endParaRPr lang="en-US" sz="2000" dirty="0"/>
          </a:p>
        </p:txBody>
      </p:sp>
    </p:spTree>
    <p:extLst>
      <p:ext uri="{BB962C8B-B14F-4D97-AF65-F5344CB8AC3E}">
        <p14:creationId xmlns:p14="http://schemas.microsoft.com/office/powerpoint/2010/main" val="3916458403"/>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Титульный слайд">
    <p:spTree>
      <p:nvGrpSpPr>
        <p:cNvPr id="1" name=""/>
        <p:cNvGrpSpPr/>
        <p:nvPr/>
      </p:nvGrpSpPr>
      <p:grpSpPr>
        <a:xfrm>
          <a:off x="0" y="0"/>
          <a:ext cx="0" cy="0"/>
          <a:chOff x="0" y="0"/>
          <a:chExt cx="0" cy="0"/>
        </a:xfrm>
      </p:grpSpPr>
      <p:graphicFrame>
        <p:nvGraphicFramePr>
          <p:cNvPr id="7" name="Объект 6" hidden="1"/>
          <p:cNvGraphicFramePr>
            <a:graphicFrameLocks noChangeAspect="1"/>
          </p:cNvGraphicFramePr>
          <p:nvPr userDrawn="1">
            <p:custDataLst>
              <p:tags r:id="rId2"/>
            </p:custDataLst>
            <p:extLst/>
          </p:nvPr>
        </p:nvGraphicFramePr>
        <p:xfrm>
          <a:off x="1955" y="1589"/>
          <a:ext cx="1953" cy="1587"/>
        </p:xfrm>
        <a:graphic>
          <a:graphicData uri="http://schemas.openxmlformats.org/presentationml/2006/ole">
            <mc:AlternateContent xmlns:mc="http://schemas.openxmlformats.org/markup-compatibility/2006">
              <mc:Choice xmlns:v="urn:schemas-microsoft-com:vml" Requires="v">
                <p:oleObj spid="_x0000_s4098" name="Слайд think-cell" r:id="rId4" imgW="270" imgH="270" progId="TCLayout.ActiveDocument.1">
                  <p:embed/>
                </p:oleObj>
              </mc:Choice>
              <mc:Fallback>
                <p:oleObj name="Слайд think-cell" r:id="rId4" imgW="270" imgH="270" progId="TCLayout.ActiveDocument.1">
                  <p:embed/>
                  <p:pic>
                    <p:nvPicPr>
                      <p:cNvPr id="0" name=""/>
                      <p:cNvPicPr/>
                      <p:nvPr/>
                    </p:nvPicPr>
                    <p:blipFill>
                      <a:blip r:embed="rId5"/>
                      <a:stretch>
                        <a:fillRect/>
                      </a:stretch>
                    </p:blipFill>
                    <p:spPr>
                      <a:xfrm>
                        <a:off x="1955" y="1589"/>
                        <a:ext cx="1953" cy="1587"/>
                      </a:xfrm>
                      <a:prstGeom prst="rect">
                        <a:avLst/>
                      </a:prstGeom>
                    </p:spPr>
                  </p:pic>
                </p:oleObj>
              </mc:Fallback>
            </mc:AlternateContent>
          </a:graphicData>
        </a:graphic>
      </p:graphicFrame>
      <p:sp>
        <p:nvSpPr>
          <p:cNvPr id="3" name="Subtitle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47F3C10-A55E-4865-80E2-5A036D9AB5C6}" type="slidenum">
              <a:rPr lang="ru-RU" smtClean="0"/>
              <a:t>‹#›</a:t>
            </a:fld>
            <a:endParaRPr lang="ru-RU"/>
          </a:p>
        </p:txBody>
      </p:sp>
      <p:sp>
        <p:nvSpPr>
          <p:cNvPr id="9" name="Прямоугольник 2"/>
          <p:cNvSpPr/>
          <p:nvPr userDrawn="1"/>
        </p:nvSpPr>
        <p:spPr>
          <a:xfrm>
            <a:off x="274331" y="1130801"/>
            <a:ext cx="11643339" cy="628650"/>
          </a:xfrm>
          <a:prstGeom prst="rect">
            <a:avLst/>
          </a:prstGeom>
          <a:solidFill>
            <a:srgbClr val="02267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0" rtlCol="0" anchor="ctr"/>
          <a:lstStyle/>
          <a:p>
            <a:endParaRPr lang="ru-RU" sz="1600" b="1" dirty="0">
              <a:cs typeface="Arial" panose="020B0604020202020204" pitchFamily="34" charset="0"/>
            </a:endParaRPr>
          </a:p>
        </p:txBody>
      </p:sp>
      <p:sp>
        <p:nvSpPr>
          <p:cNvPr id="10" name="Прямоугольник 182"/>
          <p:cNvSpPr/>
          <p:nvPr userDrawn="1"/>
        </p:nvSpPr>
        <p:spPr>
          <a:xfrm>
            <a:off x="3626338" y="215901"/>
            <a:ext cx="8565662" cy="85465"/>
          </a:xfrm>
          <a:prstGeom prst="rect">
            <a:avLst/>
          </a:prstGeom>
          <a:solidFill>
            <a:srgbClr val="9B78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800"/>
          </a:p>
        </p:txBody>
      </p:sp>
      <p:pic>
        <p:nvPicPr>
          <p:cNvPr id="11" name="Picture 10"/>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47092" y="175423"/>
            <a:ext cx="976194" cy="795893"/>
          </a:xfrm>
          <a:prstGeom prst="rect">
            <a:avLst/>
          </a:prstGeom>
        </p:spPr>
      </p:pic>
      <p:sp>
        <p:nvSpPr>
          <p:cNvPr id="12" name="Title 1"/>
          <p:cNvSpPr txBox="1">
            <a:spLocks/>
          </p:cNvSpPr>
          <p:nvPr userDrawn="1"/>
        </p:nvSpPr>
        <p:spPr>
          <a:xfrm>
            <a:off x="914401" y="1272013"/>
            <a:ext cx="10515600" cy="346229"/>
          </a:xfrm>
          <a:prstGeom prst="rect">
            <a:avLst/>
          </a:prstGeom>
        </p:spPr>
        <p:txBody>
          <a:bodyPr/>
          <a:lstStyle>
            <a:lvl1pPr algn="l" defTabSz="914400" rtl="0" eaLnBrk="1" latinLnBrk="0" hangingPunct="1">
              <a:lnSpc>
                <a:spcPct val="90000"/>
              </a:lnSpc>
              <a:spcBef>
                <a:spcPct val="0"/>
              </a:spcBef>
              <a:buNone/>
              <a:defRPr sz="2000" kern="1200">
                <a:solidFill>
                  <a:schemeClr val="bg1"/>
                </a:solidFill>
                <a:latin typeface="Arial" panose="020B0604020202020204" pitchFamily="34" charset="0"/>
                <a:ea typeface="+mj-ea"/>
                <a:cs typeface="Arial" panose="020B0604020202020204" pitchFamily="34" charset="0"/>
              </a:defRPr>
            </a:lvl1pPr>
          </a:lstStyle>
          <a:p>
            <a:pPr algn="r"/>
            <a:endParaRPr lang="en-US" sz="2000" dirty="0"/>
          </a:p>
        </p:txBody>
      </p:sp>
    </p:spTree>
    <p:extLst>
      <p:ext uri="{BB962C8B-B14F-4D97-AF65-F5344CB8AC3E}">
        <p14:creationId xmlns:p14="http://schemas.microsoft.com/office/powerpoint/2010/main" val="224588239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Титульный слайд">
    <p:spTree>
      <p:nvGrpSpPr>
        <p:cNvPr id="1" name=""/>
        <p:cNvGrpSpPr/>
        <p:nvPr/>
      </p:nvGrpSpPr>
      <p:grpSpPr>
        <a:xfrm>
          <a:off x="0" y="0"/>
          <a:ext cx="0" cy="0"/>
          <a:chOff x="0" y="0"/>
          <a:chExt cx="0" cy="0"/>
        </a:xfrm>
      </p:grpSpPr>
      <p:graphicFrame>
        <p:nvGraphicFramePr>
          <p:cNvPr id="7" name="Объект 6" hidden="1"/>
          <p:cNvGraphicFramePr>
            <a:graphicFrameLocks noChangeAspect="1"/>
          </p:cNvGraphicFramePr>
          <p:nvPr userDrawn="1">
            <p:custDataLst>
              <p:tags r:id="rId2"/>
            </p:custDataLst>
            <p:extLst/>
          </p:nvPr>
        </p:nvGraphicFramePr>
        <p:xfrm>
          <a:off x="1955" y="1589"/>
          <a:ext cx="1953" cy="1587"/>
        </p:xfrm>
        <a:graphic>
          <a:graphicData uri="http://schemas.openxmlformats.org/presentationml/2006/ole">
            <mc:AlternateContent xmlns:mc="http://schemas.openxmlformats.org/markup-compatibility/2006">
              <mc:Choice xmlns:v="urn:schemas-microsoft-com:vml" Requires="v">
                <p:oleObj spid="_x0000_s5122" name="Слайд think-cell" r:id="rId4" imgW="270" imgH="270" progId="TCLayout.ActiveDocument.1">
                  <p:embed/>
                </p:oleObj>
              </mc:Choice>
              <mc:Fallback>
                <p:oleObj name="Слайд think-cell" r:id="rId4" imgW="270" imgH="270" progId="TCLayout.ActiveDocument.1">
                  <p:embed/>
                  <p:pic>
                    <p:nvPicPr>
                      <p:cNvPr id="0" name=""/>
                      <p:cNvPicPr/>
                      <p:nvPr/>
                    </p:nvPicPr>
                    <p:blipFill>
                      <a:blip r:embed="rId5"/>
                      <a:stretch>
                        <a:fillRect/>
                      </a:stretch>
                    </p:blipFill>
                    <p:spPr>
                      <a:xfrm>
                        <a:off x="1955" y="1589"/>
                        <a:ext cx="1953" cy="1587"/>
                      </a:xfrm>
                      <a:prstGeom prst="rect">
                        <a:avLst/>
                      </a:prstGeom>
                    </p:spPr>
                  </p:pic>
                </p:oleObj>
              </mc:Fallback>
            </mc:AlternateContent>
          </a:graphicData>
        </a:graphic>
      </p:graphicFrame>
      <p:sp>
        <p:nvSpPr>
          <p:cNvPr id="3" name="Subtitle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47F3C10-A55E-4865-80E2-5A036D9AB5C6}" type="slidenum">
              <a:rPr lang="ru-RU" smtClean="0"/>
              <a:t>‹#›</a:t>
            </a:fld>
            <a:endParaRPr lang="ru-RU"/>
          </a:p>
        </p:txBody>
      </p:sp>
      <p:sp>
        <p:nvSpPr>
          <p:cNvPr id="9" name="Прямоугольник 2"/>
          <p:cNvSpPr/>
          <p:nvPr userDrawn="1"/>
        </p:nvSpPr>
        <p:spPr>
          <a:xfrm>
            <a:off x="274331" y="1130801"/>
            <a:ext cx="11643339" cy="628650"/>
          </a:xfrm>
          <a:prstGeom prst="rect">
            <a:avLst/>
          </a:prstGeom>
          <a:solidFill>
            <a:srgbClr val="02267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0" rtlCol="0" anchor="ctr"/>
          <a:lstStyle/>
          <a:p>
            <a:endParaRPr lang="ru-RU" sz="1600" b="1" dirty="0">
              <a:cs typeface="Arial" panose="020B0604020202020204" pitchFamily="34" charset="0"/>
            </a:endParaRPr>
          </a:p>
        </p:txBody>
      </p:sp>
      <p:sp>
        <p:nvSpPr>
          <p:cNvPr id="10" name="Прямоугольник 182"/>
          <p:cNvSpPr/>
          <p:nvPr userDrawn="1"/>
        </p:nvSpPr>
        <p:spPr>
          <a:xfrm>
            <a:off x="3626338" y="215901"/>
            <a:ext cx="8565662" cy="85465"/>
          </a:xfrm>
          <a:prstGeom prst="rect">
            <a:avLst/>
          </a:prstGeom>
          <a:solidFill>
            <a:srgbClr val="9B78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800"/>
          </a:p>
        </p:txBody>
      </p:sp>
      <p:pic>
        <p:nvPicPr>
          <p:cNvPr id="11" name="Picture 10"/>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47092" y="175423"/>
            <a:ext cx="976194" cy="795893"/>
          </a:xfrm>
          <a:prstGeom prst="rect">
            <a:avLst/>
          </a:prstGeom>
        </p:spPr>
      </p:pic>
      <p:sp>
        <p:nvSpPr>
          <p:cNvPr id="12" name="Title 1"/>
          <p:cNvSpPr txBox="1">
            <a:spLocks/>
          </p:cNvSpPr>
          <p:nvPr userDrawn="1"/>
        </p:nvSpPr>
        <p:spPr>
          <a:xfrm>
            <a:off x="914401" y="1272013"/>
            <a:ext cx="10515600" cy="346229"/>
          </a:xfrm>
          <a:prstGeom prst="rect">
            <a:avLst/>
          </a:prstGeom>
        </p:spPr>
        <p:txBody>
          <a:bodyPr/>
          <a:lstStyle>
            <a:lvl1pPr algn="l" defTabSz="914400" rtl="0" eaLnBrk="1" latinLnBrk="0" hangingPunct="1">
              <a:lnSpc>
                <a:spcPct val="90000"/>
              </a:lnSpc>
              <a:spcBef>
                <a:spcPct val="0"/>
              </a:spcBef>
              <a:buNone/>
              <a:defRPr sz="2000" kern="1200">
                <a:solidFill>
                  <a:schemeClr val="bg1"/>
                </a:solidFill>
                <a:latin typeface="Arial" panose="020B0604020202020204" pitchFamily="34" charset="0"/>
                <a:ea typeface="+mj-ea"/>
                <a:cs typeface="Arial" panose="020B0604020202020204" pitchFamily="34" charset="0"/>
              </a:defRPr>
            </a:lvl1pPr>
          </a:lstStyle>
          <a:p>
            <a:pPr algn="r"/>
            <a:endParaRPr lang="en-US" sz="2000" dirty="0"/>
          </a:p>
        </p:txBody>
      </p:sp>
    </p:spTree>
    <p:extLst>
      <p:ext uri="{BB962C8B-B14F-4D97-AF65-F5344CB8AC3E}">
        <p14:creationId xmlns:p14="http://schemas.microsoft.com/office/powerpoint/2010/main" val="3208768218"/>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5_Титульный слайд">
    <p:spTree>
      <p:nvGrpSpPr>
        <p:cNvPr id="1" name=""/>
        <p:cNvGrpSpPr/>
        <p:nvPr/>
      </p:nvGrpSpPr>
      <p:grpSpPr>
        <a:xfrm>
          <a:off x="0" y="0"/>
          <a:ext cx="0" cy="0"/>
          <a:chOff x="0" y="0"/>
          <a:chExt cx="0" cy="0"/>
        </a:xfrm>
      </p:grpSpPr>
      <p:graphicFrame>
        <p:nvGraphicFramePr>
          <p:cNvPr id="7" name="Объект 6" hidden="1"/>
          <p:cNvGraphicFramePr>
            <a:graphicFrameLocks noChangeAspect="1"/>
          </p:cNvGraphicFramePr>
          <p:nvPr userDrawn="1">
            <p:custDataLst>
              <p:tags r:id="rId2"/>
            </p:custDataLst>
            <p:extLst/>
          </p:nvPr>
        </p:nvGraphicFramePr>
        <p:xfrm>
          <a:off x="1955" y="1589"/>
          <a:ext cx="1953" cy="1587"/>
        </p:xfrm>
        <a:graphic>
          <a:graphicData uri="http://schemas.openxmlformats.org/presentationml/2006/ole">
            <mc:AlternateContent xmlns:mc="http://schemas.openxmlformats.org/markup-compatibility/2006">
              <mc:Choice xmlns:v="urn:schemas-microsoft-com:vml" Requires="v">
                <p:oleObj spid="_x0000_s6146" name="Слайд think-cell" r:id="rId4" imgW="270" imgH="270" progId="TCLayout.ActiveDocument.1">
                  <p:embed/>
                </p:oleObj>
              </mc:Choice>
              <mc:Fallback>
                <p:oleObj name="Слайд think-cell" r:id="rId4" imgW="270" imgH="270" progId="TCLayout.ActiveDocument.1">
                  <p:embed/>
                  <p:pic>
                    <p:nvPicPr>
                      <p:cNvPr id="0" name=""/>
                      <p:cNvPicPr/>
                      <p:nvPr/>
                    </p:nvPicPr>
                    <p:blipFill>
                      <a:blip r:embed="rId5"/>
                      <a:stretch>
                        <a:fillRect/>
                      </a:stretch>
                    </p:blipFill>
                    <p:spPr>
                      <a:xfrm>
                        <a:off x="1955" y="1589"/>
                        <a:ext cx="1953" cy="1587"/>
                      </a:xfrm>
                      <a:prstGeom prst="rect">
                        <a:avLst/>
                      </a:prstGeom>
                    </p:spPr>
                  </p:pic>
                </p:oleObj>
              </mc:Fallback>
            </mc:AlternateContent>
          </a:graphicData>
        </a:graphic>
      </p:graphicFrame>
      <p:sp>
        <p:nvSpPr>
          <p:cNvPr id="3" name="Subtitle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47F3C10-A55E-4865-80E2-5A036D9AB5C6}" type="slidenum">
              <a:rPr lang="ru-RU" smtClean="0"/>
              <a:t>‹#›</a:t>
            </a:fld>
            <a:endParaRPr lang="ru-RU"/>
          </a:p>
        </p:txBody>
      </p:sp>
      <p:sp>
        <p:nvSpPr>
          <p:cNvPr id="9" name="Прямоугольник 2"/>
          <p:cNvSpPr/>
          <p:nvPr userDrawn="1"/>
        </p:nvSpPr>
        <p:spPr>
          <a:xfrm>
            <a:off x="274331" y="1130801"/>
            <a:ext cx="11643339" cy="628650"/>
          </a:xfrm>
          <a:prstGeom prst="rect">
            <a:avLst/>
          </a:prstGeom>
          <a:solidFill>
            <a:srgbClr val="02267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0" rtlCol="0" anchor="ctr"/>
          <a:lstStyle/>
          <a:p>
            <a:endParaRPr lang="ru-RU" sz="1600" b="1" dirty="0">
              <a:cs typeface="Arial" panose="020B0604020202020204" pitchFamily="34" charset="0"/>
            </a:endParaRPr>
          </a:p>
        </p:txBody>
      </p:sp>
      <p:sp>
        <p:nvSpPr>
          <p:cNvPr id="10" name="Прямоугольник 182"/>
          <p:cNvSpPr/>
          <p:nvPr userDrawn="1"/>
        </p:nvSpPr>
        <p:spPr>
          <a:xfrm>
            <a:off x="3626338" y="215901"/>
            <a:ext cx="8565662" cy="85465"/>
          </a:xfrm>
          <a:prstGeom prst="rect">
            <a:avLst/>
          </a:prstGeom>
          <a:solidFill>
            <a:srgbClr val="9B78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800"/>
          </a:p>
        </p:txBody>
      </p:sp>
      <p:pic>
        <p:nvPicPr>
          <p:cNvPr id="11" name="Picture 10"/>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47092" y="175423"/>
            <a:ext cx="976194" cy="795893"/>
          </a:xfrm>
          <a:prstGeom prst="rect">
            <a:avLst/>
          </a:prstGeom>
        </p:spPr>
      </p:pic>
      <p:sp>
        <p:nvSpPr>
          <p:cNvPr id="12" name="Title 1"/>
          <p:cNvSpPr txBox="1">
            <a:spLocks/>
          </p:cNvSpPr>
          <p:nvPr userDrawn="1"/>
        </p:nvSpPr>
        <p:spPr>
          <a:xfrm>
            <a:off x="914401" y="1272013"/>
            <a:ext cx="10515600" cy="346229"/>
          </a:xfrm>
          <a:prstGeom prst="rect">
            <a:avLst/>
          </a:prstGeom>
        </p:spPr>
        <p:txBody>
          <a:bodyPr/>
          <a:lstStyle>
            <a:lvl1pPr algn="l" defTabSz="914400" rtl="0" eaLnBrk="1" latinLnBrk="0" hangingPunct="1">
              <a:lnSpc>
                <a:spcPct val="90000"/>
              </a:lnSpc>
              <a:spcBef>
                <a:spcPct val="0"/>
              </a:spcBef>
              <a:buNone/>
              <a:defRPr sz="2000" kern="1200">
                <a:solidFill>
                  <a:schemeClr val="bg1"/>
                </a:solidFill>
                <a:latin typeface="Arial" panose="020B0604020202020204" pitchFamily="34" charset="0"/>
                <a:ea typeface="+mj-ea"/>
                <a:cs typeface="Arial" panose="020B0604020202020204" pitchFamily="34" charset="0"/>
              </a:defRPr>
            </a:lvl1pPr>
          </a:lstStyle>
          <a:p>
            <a:pPr algn="r"/>
            <a:endParaRPr lang="en-US" sz="2000" dirty="0"/>
          </a:p>
        </p:txBody>
      </p:sp>
    </p:spTree>
    <p:extLst>
      <p:ext uri="{BB962C8B-B14F-4D97-AF65-F5344CB8AC3E}">
        <p14:creationId xmlns:p14="http://schemas.microsoft.com/office/powerpoint/2010/main" val="2820110881"/>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6_Титульный слайд">
    <p:spTree>
      <p:nvGrpSpPr>
        <p:cNvPr id="1" name=""/>
        <p:cNvGrpSpPr/>
        <p:nvPr/>
      </p:nvGrpSpPr>
      <p:grpSpPr>
        <a:xfrm>
          <a:off x="0" y="0"/>
          <a:ext cx="0" cy="0"/>
          <a:chOff x="0" y="0"/>
          <a:chExt cx="0" cy="0"/>
        </a:xfrm>
      </p:grpSpPr>
      <p:graphicFrame>
        <p:nvGraphicFramePr>
          <p:cNvPr id="7" name="Объект 6" hidden="1"/>
          <p:cNvGraphicFramePr>
            <a:graphicFrameLocks noChangeAspect="1"/>
          </p:cNvGraphicFramePr>
          <p:nvPr userDrawn="1">
            <p:custDataLst>
              <p:tags r:id="rId2"/>
            </p:custDataLst>
            <p:extLst/>
          </p:nvPr>
        </p:nvGraphicFramePr>
        <p:xfrm>
          <a:off x="1955" y="1589"/>
          <a:ext cx="1953" cy="1587"/>
        </p:xfrm>
        <a:graphic>
          <a:graphicData uri="http://schemas.openxmlformats.org/presentationml/2006/ole">
            <mc:AlternateContent xmlns:mc="http://schemas.openxmlformats.org/markup-compatibility/2006">
              <mc:Choice xmlns:v="urn:schemas-microsoft-com:vml" Requires="v">
                <p:oleObj spid="_x0000_s7170" name="Слайд think-cell" r:id="rId4" imgW="270" imgH="270" progId="TCLayout.ActiveDocument.1">
                  <p:embed/>
                </p:oleObj>
              </mc:Choice>
              <mc:Fallback>
                <p:oleObj name="Слайд think-cell" r:id="rId4" imgW="270" imgH="270" progId="TCLayout.ActiveDocument.1">
                  <p:embed/>
                  <p:pic>
                    <p:nvPicPr>
                      <p:cNvPr id="0" name=""/>
                      <p:cNvPicPr/>
                      <p:nvPr/>
                    </p:nvPicPr>
                    <p:blipFill>
                      <a:blip r:embed="rId5"/>
                      <a:stretch>
                        <a:fillRect/>
                      </a:stretch>
                    </p:blipFill>
                    <p:spPr>
                      <a:xfrm>
                        <a:off x="1955" y="1589"/>
                        <a:ext cx="1953" cy="1587"/>
                      </a:xfrm>
                      <a:prstGeom prst="rect">
                        <a:avLst/>
                      </a:prstGeom>
                    </p:spPr>
                  </p:pic>
                </p:oleObj>
              </mc:Fallback>
            </mc:AlternateContent>
          </a:graphicData>
        </a:graphic>
      </p:graphicFrame>
      <p:sp>
        <p:nvSpPr>
          <p:cNvPr id="3" name="Subtitle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47F3C10-A55E-4865-80E2-5A036D9AB5C6}" type="slidenum">
              <a:rPr lang="ru-RU" smtClean="0"/>
              <a:t>‹#›</a:t>
            </a:fld>
            <a:endParaRPr lang="ru-RU"/>
          </a:p>
        </p:txBody>
      </p:sp>
      <p:sp>
        <p:nvSpPr>
          <p:cNvPr id="9" name="Прямоугольник 2"/>
          <p:cNvSpPr/>
          <p:nvPr userDrawn="1"/>
        </p:nvSpPr>
        <p:spPr>
          <a:xfrm>
            <a:off x="274331" y="1130801"/>
            <a:ext cx="11643339" cy="628650"/>
          </a:xfrm>
          <a:prstGeom prst="rect">
            <a:avLst/>
          </a:prstGeom>
          <a:solidFill>
            <a:srgbClr val="02267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0" rtlCol="0" anchor="ctr"/>
          <a:lstStyle/>
          <a:p>
            <a:endParaRPr lang="ru-RU" sz="1600" b="1" dirty="0">
              <a:cs typeface="Arial" panose="020B0604020202020204" pitchFamily="34" charset="0"/>
            </a:endParaRPr>
          </a:p>
        </p:txBody>
      </p:sp>
      <p:sp>
        <p:nvSpPr>
          <p:cNvPr id="10" name="Прямоугольник 182"/>
          <p:cNvSpPr/>
          <p:nvPr userDrawn="1"/>
        </p:nvSpPr>
        <p:spPr>
          <a:xfrm>
            <a:off x="3626338" y="215901"/>
            <a:ext cx="8565662" cy="85465"/>
          </a:xfrm>
          <a:prstGeom prst="rect">
            <a:avLst/>
          </a:prstGeom>
          <a:solidFill>
            <a:srgbClr val="9B78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800"/>
          </a:p>
        </p:txBody>
      </p:sp>
      <p:pic>
        <p:nvPicPr>
          <p:cNvPr id="11" name="Picture 10"/>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47092" y="175423"/>
            <a:ext cx="976194" cy="795893"/>
          </a:xfrm>
          <a:prstGeom prst="rect">
            <a:avLst/>
          </a:prstGeom>
        </p:spPr>
      </p:pic>
      <p:sp>
        <p:nvSpPr>
          <p:cNvPr id="12" name="Title 1"/>
          <p:cNvSpPr txBox="1">
            <a:spLocks/>
          </p:cNvSpPr>
          <p:nvPr userDrawn="1"/>
        </p:nvSpPr>
        <p:spPr>
          <a:xfrm>
            <a:off x="914401" y="1272013"/>
            <a:ext cx="10515600" cy="346229"/>
          </a:xfrm>
          <a:prstGeom prst="rect">
            <a:avLst/>
          </a:prstGeom>
        </p:spPr>
        <p:txBody>
          <a:bodyPr/>
          <a:lstStyle>
            <a:lvl1pPr algn="l" defTabSz="914400" rtl="0" eaLnBrk="1" latinLnBrk="0" hangingPunct="1">
              <a:lnSpc>
                <a:spcPct val="90000"/>
              </a:lnSpc>
              <a:spcBef>
                <a:spcPct val="0"/>
              </a:spcBef>
              <a:buNone/>
              <a:defRPr sz="2000" kern="1200">
                <a:solidFill>
                  <a:schemeClr val="bg1"/>
                </a:solidFill>
                <a:latin typeface="Arial" panose="020B0604020202020204" pitchFamily="34" charset="0"/>
                <a:ea typeface="+mj-ea"/>
                <a:cs typeface="Arial" panose="020B0604020202020204" pitchFamily="34" charset="0"/>
              </a:defRPr>
            </a:lvl1pPr>
          </a:lstStyle>
          <a:p>
            <a:pPr algn="r"/>
            <a:endParaRPr lang="en-US" sz="2000" dirty="0"/>
          </a:p>
        </p:txBody>
      </p:sp>
    </p:spTree>
    <p:extLst>
      <p:ext uri="{BB962C8B-B14F-4D97-AF65-F5344CB8AC3E}">
        <p14:creationId xmlns:p14="http://schemas.microsoft.com/office/powerpoint/2010/main" val="2351047145"/>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7_Титульный слайд">
    <p:spTree>
      <p:nvGrpSpPr>
        <p:cNvPr id="1" name=""/>
        <p:cNvGrpSpPr/>
        <p:nvPr/>
      </p:nvGrpSpPr>
      <p:grpSpPr>
        <a:xfrm>
          <a:off x="0" y="0"/>
          <a:ext cx="0" cy="0"/>
          <a:chOff x="0" y="0"/>
          <a:chExt cx="0" cy="0"/>
        </a:xfrm>
      </p:grpSpPr>
      <p:graphicFrame>
        <p:nvGraphicFramePr>
          <p:cNvPr id="7" name="Объект 6" hidden="1"/>
          <p:cNvGraphicFramePr>
            <a:graphicFrameLocks noChangeAspect="1"/>
          </p:cNvGraphicFramePr>
          <p:nvPr userDrawn="1">
            <p:custDataLst>
              <p:tags r:id="rId2"/>
            </p:custDataLst>
            <p:extLst/>
          </p:nvPr>
        </p:nvGraphicFramePr>
        <p:xfrm>
          <a:off x="1955" y="1589"/>
          <a:ext cx="1953" cy="1587"/>
        </p:xfrm>
        <a:graphic>
          <a:graphicData uri="http://schemas.openxmlformats.org/presentationml/2006/ole">
            <mc:AlternateContent xmlns:mc="http://schemas.openxmlformats.org/markup-compatibility/2006">
              <mc:Choice xmlns:v="urn:schemas-microsoft-com:vml" Requires="v">
                <p:oleObj spid="_x0000_s8194" name="Слайд think-cell" r:id="rId4" imgW="270" imgH="270" progId="TCLayout.ActiveDocument.1">
                  <p:embed/>
                </p:oleObj>
              </mc:Choice>
              <mc:Fallback>
                <p:oleObj name="Слайд think-cell" r:id="rId4" imgW="270" imgH="270" progId="TCLayout.ActiveDocument.1">
                  <p:embed/>
                  <p:pic>
                    <p:nvPicPr>
                      <p:cNvPr id="0" name=""/>
                      <p:cNvPicPr/>
                      <p:nvPr/>
                    </p:nvPicPr>
                    <p:blipFill>
                      <a:blip r:embed="rId5"/>
                      <a:stretch>
                        <a:fillRect/>
                      </a:stretch>
                    </p:blipFill>
                    <p:spPr>
                      <a:xfrm>
                        <a:off x="1955" y="1589"/>
                        <a:ext cx="1953" cy="1587"/>
                      </a:xfrm>
                      <a:prstGeom prst="rect">
                        <a:avLst/>
                      </a:prstGeom>
                    </p:spPr>
                  </p:pic>
                </p:oleObj>
              </mc:Fallback>
            </mc:AlternateContent>
          </a:graphicData>
        </a:graphic>
      </p:graphicFrame>
      <p:sp>
        <p:nvSpPr>
          <p:cNvPr id="3" name="Subtitle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47F3C10-A55E-4865-80E2-5A036D9AB5C6}" type="slidenum">
              <a:rPr lang="ru-RU" smtClean="0"/>
              <a:t>‹#›</a:t>
            </a:fld>
            <a:endParaRPr lang="ru-RU"/>
          </a:p>
        </p:txBody>
      </p:sp>
      <p:sp>
        <p:nvSpPr>
          <p:cNvPr id="9" name="Прямоугольник 2"/>
          <p:cNvSpPr/>
          <p:nvPr userDrawn="1"/>
        </p:nvSpPr>
        <p:spPr>
          <a:xfrm>
            <a:off x="274331" y="1130801"/>
            <a:ext cx="11643339" cy="628650"/>
          </a:xfrm>
          <a:prstGeom prst="rect">
            <a:avLst/>
          </a:prstGeom>
          <a:solidFill>
            <a:srgbClr val="02267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0" rtlCol="0" anchor="ctr"/>
          <a:lstStyle/>
          <a:p>
            <a:endParaRPr lang="ru-RU" sz="1600" b="1" dirty="0">
              <a:cs typeface="Arial" panose="020B0604020202020204" pitchFamily="34" charset="0"/>
            </a:endParaRPr>
          </a:p>
        </p:txBody>
      </p:sp>
      <p:sp>
        <p:nvSpPr>
          <p:cNvPr id="10" name="Прямоугольник 182"/>
          <p:cNvSpPr/>
          <p:nvPr userDrawn="1"/>
        </p:nvSpPr>
        <p:spPr>
          <a:xfrm>
            <a:off x="3626338" y="215901"/>
            <a:ext cx="8565662" cy="85465"/>
          </a:xfrm>
          <a:prstGeom prst="rect">
            <a:avLst/>
          </a:prstGeom>
          <a:solidFill>
            <a:srgbClr val="9B78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800"/>
          </a:p>
        </p:txBody>
      </p:sp>
      <p:pic>
        <p:nvPicPr>
          <p:cNvPr id="11" name="Picture 10"/>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47092" y="175423"/>
            <a:ext cx="976194" cy="795893"/>
          </a:xfrm>
          <a:prstGeom prst="rect">
            <a:avLst/>
          </a:prstGeom>
        </p:spPr>
      </p:pic>
      <p:sp>
        <p:nvSpPr>
          <p:cNvPr id="12" name="Title 1"/>
          <p:cNvSpPr txBox="1">
            <a:spLocks/>
          </p:cNvSpPr>
          <p:nvPr userDrawn="1"/>
        </p:nvSpPr>
        <p:spPr>
          <a:xfrm>
            <a:off x="914401" y="1272013"/>
            <a:ext cx="10515600" cy="346229"/>
          </a:xfrm>
          <a:prstGeom prst="rect">
            <a:avLst/>
          </a:prstGeom>
        </p:spPr>
        <p:txBody>
          <a:bodyPr/>
          <a:lstStyle>
            <a:lvl1pPr algn="l" defTabSz="914400" rtl="0" eaLnBrk="1" latinLnBrk="0" hangingPunct="1">
              <a:lnSpc>
                <a:spcPct val="90000"/>
              </a:lnSpc>
              <a:spcBef>
                <a:spcPct val="0"/>
              </a:spcBef>
              <a:buNone/>
              <a:defRPr sz="2000" kern="1200">
                <a:solidFill>
                  <a:schemeClr val="bg1"/>
                </a:solidFill>
                <a:latin typeface="Arial" panose="020B0604020202020204" pitchFamily="34" charset="0"/>
                <a:ea typeface="+mj-ea"/>
                <a:cs typeface="Arial" panose="020B0604020202020204" pitchFamily="34" charset="0"/>
              </a:defRPr>
            </a:lvl1pPr>
          </a:lstStyle>
          <a:p>
            <a:pPr algn="r"/>
            <a:endParaRPr lang="en-US" sz="2000" dirty="0"/>
          </a:p>
        </p:txBody>
      </p:sp>
    </p:spTree>
    <p:extLst>
      <p:ext uri="{BB962C8B-B14F-4D97-AF65-F5344CB8AC3E}">
        <p14:creationId xmlns:p14="http://schemas.microsoft.com/office/powerpoint/2010/main" val="329249313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C9ADAB5-3FE2-42F0-A542-999BF02C03F9}" type="datetimeFigureOut">
              <a:rPr lang="ru-RU" smtClean="0"/>
              <a:t>29.11.2019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A9EFCE3-41EF-42A2-8E55-E9514D709931}" type="slidenum">
              <a:rPr lang="ru-RU" smtClean="0"/>
              <a:t>‹#›</a:t>
            </a:fld>
            <a:endParaRPr lang="ru-RU"/>
          </a:p>
        </p:txBody>
      </p:sp>
    </p:spTree>
    <p:extLst>
      <p:ext uri="{BB962C8B-B14F-4D97-AF65-F5344CB8AC3E}">
        <p14:creationId xmlns:p14="http://schemas.microsoft.com/office/powerpoint/2010/main" val="2375257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C9ADAB5-3FE2-42F0-A542-999BF02C03F9}" type="datetimeFigureOut">
              <a:rPr lang="ru-RU" smtClean="0"/>
              <a:t>29.11.2019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A9EFCE3-41EF-42A2-8E55-E9514D709931}" type="slidenum">
              <a:rPr lang="ru-RU" smtClean="0"/>
              <a:t>‹#›</a:t>
            </a:fld>
            <a:endParaRPr lang="ru-RU"/>
          </a:p>
        </p:txBody>
      </p:sp>
    </p:spTree>
    <p:extLst>
      <p:ext uri="{BB962C8B-B14F-4D97-AF65-F5344CB8AC3E}">
        <p14:creationId xmlns:p14="http://schemas.microsoft.com/office/powerpoint/2010/main" val="3907578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C9ADAB5-3FE2-42F0-A542-999BF02C03F9}" type="datetimeFigureOut">
              <a:rPr lang="ru-RU" smtClean="0"/>
              <a:t>29.11.2019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A9EFCE3-41EF-42A2-8E55-E9514D709931}" type="slidenum">
              <a:rPr lang="ru-RU" smtClean="0"/>
              <a:t>‹#›</a:t>
            </a:fld>
            <a:endParaRPr lang="ru-RU"/>
          </a:p>
        </p:txBody>
      </p:sp>
    </p:spTree>
    <p:extLst>
      <p:ext uri="{BB962C8B-B14F-4D97-AF65-F5344CB8AC3E}">
        <p14:creationId xmlns:p14="http://schemas.microsoft.com/office/powerpoint/2010/main" val="1461589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C9ADAB5-3FE2-42F0-A542-999BF02C03F9}" type="datetimeFigureOut">
              <a:rPr lang="ru-RU" smtClean="0"/>
              <a:t>29.11.2019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A9EFCE3-41EF-42A2-8E55-E9514D709931}" type="slidenum">
              <a:rPr lang="ru-RU" smtClean="0"/>
              <a:t>‹#›</a:t>
            </a:fld>
            <a:endParaRPr lang="ru-RU"/>
          </a:p>
        </p:txBody>
      </p:sp>
    </p:spTree>
    <p:extLst>
      <p:ext uri="{BB962C8B-B14F-4D97-AF65-F5344CB8AC3E}">
        <p14:creationId xmlns:p14="http://schemas.microsoft.com/office/powerpoint/2010/main" val="24292624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C9ADAB5-3FE2-42F0-A542-999BF02C03F9}" type="datetimeFigureOut">
              <a:rPr lang="ru-RU" smtClean="0"/>
              <a:t>29.11.2019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A9EFCE3-41EF-42A2-8E55-E9514D709931}" type="slidenum">
              <a:rPr lang="ru-RU" smtClean="0"/>
              <a:t>‹#›</a:t>
            </a:fld>
            <a:endParaRPr lang="ru-RU"/>
          </a:p>
        </p:txBody>
      </p:sp>
    </p:spTree>
    <p:extLst>
      <p:ext uri="{BB962C8B-B14F-4D97-AF65-F5344CB8AC3E}">
        <p14:creationId xmlns:p14="http://schemas.microsoft.com/office/powerpoint/2010/main" val="4023582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C9ADAB5-3FE2-42F0-A542-999BF02C03F9}" type="datetimeFigureOut">
              <a:rPr lang="ru-RU" smtClean="0"/>
              <a:t>29.11.2019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A9EFCE3-41EF-42A2-8E55-E9514D709931}" type="slidenum">
              <a:rPr lang="ru-RU" smtClean="0"/>
              <a:t>‹#›</a:t>
            </a:fld>
            <a:endParaRPr lang="ru-RU"/>
          </a:p>
        </p:txBody>
      </p:sp>
    </p:spTree>
    <p:extLst>
      <p:ext uri="{BB962C8B-B14F-4D97-AF65-F5344CB8AC3E}">
        <p14:creationId xmlns:p14="http://schemas.microsoft.com/office/powerpoint/2010/main" val="812693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C9ADAB5-3FE2-42F0-A542-999BF02C03F9}" type="datetimeFigureOut">
              <a:rPr lang="ru-RU" smtClean="0"/>
              <a:t>29.11.2019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A9EFCE3-41EF-42A2-8E55-E9514D709931}" type="slidenum">
              <a:rPr lang="ru-RU" smtClean="0"/>
              <a:t>‹#›</a:t>
            </a:fld>
            <a:endParaRPr lang="ru-RU"/>
          </a:p>
        </p:txBody>
      </p:sp>
    </p:spTree>
    <p:extLst>
      <p:ext uri="{BB962C8B-B14F-4D97-AF65-F5344CB8AC3E}">
        <p14:creationId xmlns:p14="http://schemas.microsoft.com/office/powerpoint/2010/main" val="3587546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C9ADAB5-3FE2-42F0-A542-999BF02C03F9}" type="datetimeFigureOut">
              <a:rPr lang="ru-RU" smtClean="0"/>
              <a:t>29.11.2019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A9EFCE3-41EF-42A2-8E55-E9514D709931}" type="slidenum">
              <a:rPr lang="ru-RU" smtClean="0"/>
              <a:t>‹#›</a:t>
            </a:fld>
            <a:endParaRPr lang="ru-RU"/>
          </a:p>
        </p:txBody>
      </p:sp>
    </p:spTree>
    <p:extLst>
      <p:ext uri="{BB962C8B-B14F-4D97-AF65-F5344CB8AC3E}">
        <p14:creationId xmlns:p14="http://schemas.microsoft.com/office/powerpoint/2010/main" val="1691250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ags" Target="../tags/tag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vmlDrawing" Target="../drawings/vmlDrawing1.v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emf"/><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oleObject" Target="../embeddings/oleObject1.bin"/><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8" name="Объект 7" hidden="1"/>
          <p:cNvGraphicFramePr>
            <a:graphicFrameLocks noChangeAspect="1"/>
          </p:cNvGraphicFramePr>
          <p:nvPr userDrawn="1">
            <p:custDataLst>
              <p:tags r:id="rId21"/>
            </p:custDataLst>
            <p:extLst>
              <p:ext uri="{D42A27DB-BD31-4B8C-83A1-F6EECF244321}">
                <p14:modId xmlns:p14="http://schemas.microsoft.com/office/powerpoint/2010/main" val="217149756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26" name="Слайд think-cell" r:id="rId23" imgW="359" imgH="360" progId="TCLayout.ActiveDocument.1">
                  <p:embed/>
                </p:oleObj>
              </mc:Choice>
              <mc:Fallback>
                <p:oleObj name="Слайд think-cell" r:id="rId23" imgW="359" imgH="360" progId="TCLayout.ActiveDocument.1">
                  <p:embed/>
                  <p:pic>
                    <p:nvPicPr>
                      <p:cNvPr id="0" name=""/>
                      <p:cNvPicPr/>
                      <p:nvPr/>
                    </p:nvPicPr>
                    <p:blipFill>
                      <a:blip r:embed="rId24"/>
                      <a:stretch>
                        <a:fillRect/>
                      </a:stretch>
                    </p:blipFill>
                    <p:spPr>
                      <a:xfrm>
                        <a:off x="1588" y="1588"/>
                        <a:ext cx="1588" cy="1588"/>
                      </a:xfrm>
                      <a:prstGeom prst="rect">
                        <a:avLst/>
                      </a:prstGeom>
                    </p:spPr>
                  </p:pic>
                </p:oleObj>
              </mc:Fallback>
            </mc:AlternateContent>
          </a:graphicData>
        </a:graphic>
      </p:graphicFrame>
      <p:sp>
        <p:nvSpPr>
          <p:cNvPr id="7" name="Прямоугольник 6" hidden="1"/>
          <p:cNvSpPr/>
          <p:nvPr userDrawn="1">
            <p:custDataLst>
              <p:tags r:id="rId2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ru-RU" sz="4400" b="0" i="0" baseline="0" dirty="0">
              <a:latin typeface="Calibri Light" panose="020F0302020204030204" pitchFamily="34" charset="0"/>
              <a:ea typeface="+mn-ea"/>
              <a:cs typeface="+mn-cs"/>
              <a:sym typeface="Calibri Light" panose="020F0302020204030204" pitchFamily="34" charset="0"/>
            </a:endParaRPr>
          </a:p>
        </p:txBody>
      </p:sp>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9ADAB5-3FE2-42F0-A542-999BF02C03F9}" type="datetimeFigureOut">
              <a:rPr lang="ru-RU" smtClean="0"/>
              <a:t>29.11.2019</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9EFCE3-41EF-42A2-8E55-E9514D709931}" type="slidenum">
              <a:rPr lang="ru-RU" smtClean="0"/>
              <a:t>‹#›</a:t>
            </a:fld>
            <a:endParaRPr lang="ru-RU"/>
          </a:p>
        </p:txBody>
      </p:sp>
    </p:spTree>
    <p:extLst>
      <p:ext uri="{BB962C8B-B14F-4D97-AF65-F5344CB8AC3E}">
        <p14:creationId xmlns:p14="http://schemas.microsoft.com/office/powerpoint/2010/main" val="23146714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tags" Target="../tags/tag11.xml"/><Relationship Id="rId7" Type="http://schemas.openxmlformats.org/officeDocument/2006/relationships/image" Target="../media/image2.emf"/><Relationship Id="rId2" Type="http://schemas.openxmlformats.org/officeDocument/2006/relationships/tags" Target="../tags/tag10.xml"/><Relationship Id="rId1" Type="http://schemas.openxmlformats.org/officeDocument/2006/relationships/vmlDrawing" Target="../drawings/vmlDrawing9.vml"/><Relationship Id="rId6" Type="http://schemas.openxmlformats.org/officeDocument/2006/relationships/oleObject" Target="../embeddings/oleObject9.bin"/><Relationship Id="rId5" Type="http://schemas.openxmlformats.org/officeDocument/2006/relationships/notesSlide" Target="../notesSlides/notesSlide1.xml"/><Relationship Id="rId4" Type="http://schemas.openxmlformats.org/officeDocument/2006/relationships/slideLayout" Target="../slideLayouts/slideLayout12.xml"/><Relationship Id="rId9" Type="http://schemas.openxmlformats.org/officeDocument/2006/relationships/image" Target="../media/image5.emf"/></Relationships>
</file>

<file path=ppt/slides/_rels/slide3.xml.rels><?xml version="1.0" encoding="UTF-8" standalone="yes"?>
<Relationships xmlns="http://schemas.openxmlformats.org/package/2006/relationships"><Relationship Id="rId3" Type="http://schemas.openxmlformats.org/officeDocument/2006/relationships/tags" Target="../tags/tag13.xml"/><Relationship Id="rId7" Type="http://schemas.openxmlformats.org/officeDocument/2006/relationships/image" Target="../media/image2.emf"/><Relationship Id="rId2" Type="http://schemas.openxmlformats.org/officeDocument/2006/relationships/tags" Target="../tags/tag12.xml"/><Relationship Id="rId1" Type="http://schemas.openxmlformats.org/officeDocument/2006/relationships/vmlDrawing" Target="../drawings/vmlDrawing10.vml"/><Relationship Id="rId6" Type="http://schemas.openxmlformats.org/officeDocument/2006/relationships/oleObject" Target="../embeddings/oleObject10.bin"/><Relationship Id="rId5" Type="http://schemas.openxmlformats.org/officeDocument/2006/relationships/notesSlide" Target="../notesSlides/notesSlide2.xml"/><Relationship Id="rId4"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tags" Target="../tags/tag15.xml"/><Relationship Id="rId7" Type="http://schemas.openxmlformats.org/officeDocument/2006/relationships/image" Target="../media/image2.emf"/><Relationship Id="rId2" Type="http://schemas.openxmlformats.org/officeDocument/2006/relationships/tags" Target="../tags/tag14.xml"/><Relationship Id="rId1" Type="http://schemas.openxmlformats.org/officeDocument/2006/relationships/vmlDrawing" Target="../drawings/vmlDrawing11.vml"/><Relationship Id="rId6" Type="http://schemas.openxmlformats.org/officeDocument/2006/relationships/oleObject" Target="../embeddings/oleObject11.bin"/><Relationship Id="rId5" Type="http://schemas.openxmlformats.org/officeDocument/2006/relationships/notesSlide" Target="../notesSlides/notesSlide3.xml"/><Relationship Id="rId4"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tags" Target="../tags/tag17.xml"/><Relationship Id="rId7" Type="http://schemas.openxmlformats.org/officeDocument/2006/relationships/image" Target="../media/image2.emf"/><Relationship Id="rId2" Type="http://schemas.openxmlformats.org/officeDocument/2006/relationships/tags" Target="../tags/tag16.xml"/><Relationship Id="rId1" Type="http://schemas.openxmlformats.org/officeDocument/2006/relationships/vmlDrawing" Target="../drawings/vmlDrawing12.vml"/><Relationship Id="rId6" Type="http://schemas.openxmlformats.org/officeDocument/2006/relationships/oleObject" Target="../embeddings/oleObject12.bin"/><Relationship Id="rId5" Type="http://schemas.openxmlformats.org/officeDocument/2006/relationships/notesSlide" Target="../notesSlides/notesSlide4.xml"/><Relationship Id="rId4"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19.xml"/><Relationship Id="rId7" Type="http://schemas.openxmlformats.org/officeDocument/2006/relationships/oleObject" Target="../embeddings/oleObject13.bin"/><Relationship Id="rId2" Type="http://schemas.openxmlformats.org/officeDocument/2006/relationships/tags" Target="../tags/tag18.xml"/><Relationship Id="rId1" Type="http://schemas.openxmlformats.org/officeDocument/2006/relationships/vmlDrawing" Target="../drawings/vmlDrawing13.vml"/><Relationship Id="rId6" Type="http://schemas.openxmlformats.org/officeDocument/2006/relationships/notesSlide" Target="../notesSlides/notesSlide5.xml"/><Relationship Id="rId5" Type="http://schemas.openxmlformats.org/officeDocument/2006/relationships/slideLayout" Target="../slideLayouts/slideLayout16.xml"/><Relationship Id="rId4" Type="http://schemas.openxmlformats.org/officeDocument/2006/relationships/tags" Target="../tags/tag20.xml"/></Relationships>
</file>

<file path=ppt/slides/_rels/slide7.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22.xml"/><Relationship Id="rId7" Type="http://schemas.openxmlformats.org/officeDocument/2006/relationships/oleObject" Target="../embeddings/oleObject14.bin"/><Relationship Id="rId2" Type="http://schemas.openxmlformats.org/officeDocument/2006/relationships/tags" Target="../tags/tag21.xml"/><Relationship Id="rId1" Type="http://schemas.openxmlformats.org/officeDocument/2006/relationships/vmlDrawing" Target="../drawings/vmlDrawing14.vml"/><Relationship Id="rId6" Type="http://schemas.openxmlformats.org/officeDocument/2006/relationships/notesSlide" Target="../notesSlides/notesSlide6.xml"/><Relationship Id="rId5" Type="http://schemas.openxmlformats.org/officeDocument/2006/relationships/slideLayout" Target="../slideLayouts/slideLayout17.xml"/><Relationship Id="rId4" Type="http://schemas.openxmlformats.org/officeDocument/2006/relationships/tags" Target="../tags/tag23.xml"/></Relationships>
</file>

<file path=ppt/slides/_rels/slide8.xml.rels><?xml version="1.0" encoding="UTF-8" standalone="yes"?>
<Relationships xmlns="http://schemas.openxmlformats.org/package/2006/relationships"><Relationship Id="rId3" Type="http://schemas.openxmlformats.org/officeDocument/2006/relationships/tags" Target="../tags/tag25.xml"/><Relationship Id="rId7" Type="http://schemas.openxmlformats.org/officeDocument/2006/relationships/image" Target="../media/image2.emf"/><Relationship Id="rId2" Type="http://schemas.openxmlformats.org/officeDocument/2006/relationships/tags" Target="../tags/tag24.xml"/><Relationship Id="rId1" Type="http://schemas.openxmlformats.org/officeDocument/2006/relationships/vmlDrawing" Target="../drawings/vmlDrawing15.vml"/><Relationship Id="rId6" Type="http://schemas.openxmlformats.org/officeDocument/2006/relationships/oleObject" Target="../embeddings/oleObject15.bin"/><Relationship Id="rId5" Type="http://schemas.openxmlformats.org/officeDocument/2006/relationships/notesSlide" Target="../notesSlides/notesSlide7.xml"/><Relationship Id="rId4"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spTree>
    <p:extLst>
      <p:ext uri="{BB962C8B-B14F-4D97-AF65-F5344CB8AC3E}">
        <p14:creationId xmlns:p14="http://schemas.microsoft.com/office/powerpoint/2010/main" val="28048104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Объект 12" hidden="1"/>
          <p:cNvGraphicFramePr>
            <a:graphicFrameLocks noChangeAspect="1"/>
          </p:cNvGraphicFramePr>
          <p:nvPr>
            <p:custDataLst>
              <p:tags r:id="rId2"/>
            </p:custDataLst>
            <p:extLst/>
          </p:nvPr>
        </p:nvGraphicFramePr>
        <p:xfrm>
          <a:off x="1247846" y="73064"/>
          <a:ext cx="1554" cy="1554"/>
        </p:xfrm>
        <a:graphic>
          <a:graphicData uri="http://schemas.openxmlformats.org/presentationml/2006/ole">
            <mc:AlternateContent xmlns:mc="http://schemas.openxmlformats.org/markup-compatibility/2006">
              <mc:Choice xmlns:v="urn:schemas-microsoft-com:vml" Requires="v">
                <p:oleObj spid="_x0000_s9218" name="Слайд think-cell" r:id="rId6" imgW="270" imgH="270" progId="TCLayout.ActiveDocument.1">
                  <p:embed/>
                </p:oleObj>
              </mc:Choice>
              <mc:Fallback>
                <p:oleObj name="Слайд think-cell" r:id="rId6" imgW="270" imgH="270" progId="TCLayout.ActiveDocument.1">
                  <p:embed/>
                  <p:pic>
                    <p:nvPicPr>
                      <p:cNvPr id="0" name=""/>
                      <p:cNvPicPr/>
                      <p:nvPr/>
                    </p:nvPicPr>
                    <p:blipFill>
                      <a:blip r:embed="rId7"/>
                      <a:stretch>
                        <a:fillRect/>
                      </a:stretch>
                    </p:blipFill>
                    <p:spPr>
                      <a:xfrm>
                        <a:off x="1247846" y="73064"/>
                        <a:ext cx="1554" cy="1554"/>
                      </a:xfrm>
                      <a:prstGeom prst="rect">
                        <a:avLst/>
                      </a:prstGeom>
                    </p:spPr>
                  </p:pic>
                </p:oleObj>
              </mc:Fallback>
            </mc:AlternateContent>
          </a:graphicData>
        </a:graphic>
      </p:graphicFrame>
      <p:sp>
        <p:nvSpPr>
          <p:cNvPr id="7" name="Rectangle 6" hidden="1"/>
          <p:cNvSpPr/>
          <p:nvPr>
            <p:custDataLst>
              <p:tags r:id="rId3"/>
            </p:custDataLst>
          </p:nvPr>
        </p:nvSpPr>
        <p:spPr bwMode="auto">
          <a:xfrm>
            <a:off x="1246293" y="71511"/>
            <a:ext cx="155439" cy="155439"/>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defTabSz="895327">
              <a:spcBef>
                <a:spcPct val="0"/>
              </a:spcBef>
              <a:spcAft>
                <a:spcPct val="0"/>
              </a:spcAft>
            </a:pPr>
            <a:endParaRPr lang="ru-RU" sz="1175" dirty="0">
              <a:solidFill>
                <a:prstClr val="white"/>
              </a:solidFill>
              <a:sym typeface="Calibri" panose="020F0502020204030204" pitchFamily="34" charset="0"/>
            </a:endParaRPr>
          </a:p>
        </p:txBody>
      </p:sp>
      <p:sp>
        <p:nvSpPr>
          <p:cNvPr id="54" name="TextBox 53"/>
          <p:cNvSpPr txBox="1"/>
          <p:nvPr/>
        </p:nvSpPr>
        <p:spPr>
          <a:xfrm>
            <a:off x="4089400" y="367381"/>
            <a:ext cx="6959600" cy="338554"/>
          </a:xfrm>
          <a:prstGeom prst="rect">
            <a:avLst/>
          </a:prstGeom>
          <a:solidFill>
            <a:srgbClr val="9B785D"/>
          </a:solidFill>
          <a:ln>
            <a:noFill/>
          </a:ln>
        </p:spPr>
        <p:txBody>
          <a:bodyPr wrap="square" lIns="396000" rtlCol="0">
            <a:spAutoFit/>
          </a:bodyPr>
          <a:lstStyle/>
          <a:p>
            <a:r>
              <a:rPr lang="ru-RU" sz="1600" b="1" dirty="0">
                <a:solidFill>
                  <a:schemeClr val="bg1"/>
                </a:solidFill>
                <a:latin typeface="Arial" pitchFamily="34" charset="0"/>
                <a:ea typeface="Segoe UI" pitchFamily="34" charset="0"/>
                <a:cs typeface="Arial" pitchFamily="34" charset="0"/>
              </a:rPr>
              <a:t>ПОДХОДЫ РЕАЛИЗАЦИИ </a:t>
            </a:r>
            <a:r>
              <a:rPr lang="ru-RU" sz="1600" b="1" dirty="0">
                <a:solidFill>
                  <a:schemeClr val="bg1"/>
                </a:solidFill>
                <a:latin typeface="Arial" pitchFamily="34" charset="0"/>
                <a:ea typeface="Segoe UI" pitchFamily="34" charset="0"/>
                <a:cs typeface="Arial" pitchFamily="34" charset="0"/>
              </a:rPr>
              <a:t>СТРАТЕГИИ В </a:t>
            </a:r>
            <a:r>
              <a:rPr lang="ru-RU" sz="1600" b="1" dirty="0">
                <a:solidFill>
                  <a:schemeClr val="bg1"/>
                </a:solidFill>
                <a:latin typeface="Arial" pitchFamily="34" charset="0"/>
                <a:ea typeface="Segoe UI" pitchFamily="34" charset="0"/>
                <a:cs typeface="Arial" pitchFamily="34" charset="0"/>
              </a:rPr>
              <a:t>2020 ГОДУ</a:t>
            </a:r>
            <a:endParaRPr lang="ru-RU" sz="1600" b="1" dirty="0">
              <a:solidFill>
                <a:schemeClr val="bg1"/>
              </a:solidFill>
              <a:latin typeface="Arial" pitchFamily="34" charset="0"/>
              <a:ea typeface="Segoe UI" pitchFamily="34" charset="0"/>
              <a:cs typeface="Arial" pitchFamily="34" charset="0"/>
            </a:endParaRPr>
          </a:p>
        </p:txBody>
      </p:sp>
      <p:sp>
        <p:nvSpPr>
          <p:cNvPr id="31" name="TextBox 30"/>
          <p:cNvSpPr txBox="1"/>
          <p:nvPr/>
        </p:nvSpPr>
        <p:spPr>
          <a:xfrm>
            <a:off x="1330976" y="1060596"/>
            <a:ext cx="9591025" cy="738664"/>
          </a:xfrm>
          <a:prstGeom prst="rect">
            <a:avLst/>
          </a:prstGeom>
          <a:noFill/>
        </p:spPr>
        <p:txBody>
          <a:bodyPr wrap="square" rtlCol="0">
            <a:spAutoFit/>
          </a:bodyPr>
          <a:lstStyle/>
          <a:p>
            <a:r>
              <a:rPr lang="ru-RU" sz="1400" b="1" dirty="0">
                <a:solidFill>
                  <a:schemeClr val="bg1"/>
                </a:solidFill>
                <a:latin typeface="Arial" panose="020B0604020202020204" pitchFamily="34" charset="0"/>
                <a:cs typeface="Arial" panose="020B0604020202020204" pitchFamily="34" charset="0"/>
              </a:rPr>
              <a:t>В условия договора о закупках на поставку электроэнергии, помимо прочих условий, определенных в рамках Стратегии</a:t>
            </a:r>
            <a:r>
              <a:rPr lang="ru-RU" sz="1400" b="1" dirty="0">
                <a:solidFill>
                  <a:schemeClr val="bg1"/>
                </a:solidFill>
                <a:latin typeface="Arial" panose="020B0604020202020204" pitchFamily="34" charset="0"/>
                <a:cs typeface="Arial" panose="020B0604020202020204" pitchFamily="34" charset="0"/>
              </a:rPr>
              <a:t>, </a:t>
            </a:r>
            <a:r>
              <a:rPr lang="ru-RU" sz="1400" b="1" dirty="0">
                <a:solidFill>
                  <a:schemeClr val="bg1"/>
                </a:solidFill>
                <a:latin typeface="Arial" panose="020B0604020202020204" pitchFamily="34" charset="0"/>
                <a:cs typeface="Arial" panose="020B0604020202020204" pitchFamily="34" charset="0"/>
              </a:rPr>
              <a:t>Заказчики обязаны включить формулу цены у источника, что даст значительный потенциал экономии</a:t>
            </a:r>
            <a:endParaRPr lang="ru-RU" sz="1400" b="1" dirty="0">
              <a:solidFill>
                <a:schemeClr val="bg1"/>
              </a:solidFill>
              <a:latin typeface="Arial" panose="020B0604020202020204" pitchFamily="34" charset="0"/>
              <a:cs typeface="Arial" panose="020B0604020202020204" pitchFamily="34" charset="0"/>
            </a:endParaRPr>
          </a:p>
        </p:txBody>
      </p:sp>
      <p:sp>
        <p:nvSpPr>
          <p:cNvPr id="17" name="Slide Number Placeholder 2"/>
          <p:cNvSpPr txBox="1">
            <a:spLocks/>
          </p:cNvSpPr>
          <p:nvPr/>
        </p:nvSpPr>
        <p:spPr>
          <a:xfrm>
            <a:off x="8039822" y="6490646"/>
            <a:ext cx="2743200" cy="365125"/>
          </a:xfrm>
          <a:prstGeom prst="rect">
            <a:avLst/>
          </a:prstGeom>
        </p:spPr>
        <p:txBody>
          <a:bodyPr vert="horz" lIns="91440" tIns="45720" rIns="91440" bIns="45720" rtlCol="0" anchor="ctr"/>
          <a:lstStyle>
            <a:defPPr>
              <a:defRPr lang="ru-RU"/>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47F3C10-A55E-4865-80E2-5A036D9AB5C6}" type="slidenum">
              <a:rPr lang="ru-RU"/>
              <a:pPr/>
              <a:t>2</a:t>
            </a:fld>
            <a:endParaRPr lang="ru-RU" dirty="0"/>
          </a:p>
        </p:txBody>
      </p:sp>
      <p:sp>
        <p:nvSpPr>
          <p:cNvPr id="78" name="TextBox 77"/>
          <p:cNvSpPr txBox="1"/>
          <p:nvPr/>
        </p:nvSpPr>
        <p:spPr>
          <a:xfrm>
            <a:off x="1376687" y="5536539"/>
            <a:ext cx="9360622" cy="954107"/>
          </a:xfrm>
          <a:prstGeom prst="rect">
            <a:avLst/>
          </a:prstGeom>
          <a:solidFill>
            <a:srgbClr val="9B785D"/>
          </a:solidFill>
          <a:ln>
            <a:noFill/>
          </a:ln>
        </p:spPr>
        <p:txBody>
          <a:bodyPr wrap="square" rtlCol="0">
            <a:spAutoFit/>
          </a:bodyPr>
          <a:lstStyle/>
          <a:p>
            <a:pPr algn="just"/>
            <a:r>
              <a:rPr lang="ru-RU" sz="1400" b="1" dirty="0">
                <a:solidFill>
                  <a:schemeClr val="bg1"/>
                </a:solidFill>
              </a:rPr>
              <a:t>Формула представляет собо</a:t>
            </a:r>
            <a:r>
              <a:rPr lang="ru-RU" sz="1400" b="1" dirty="0">
                <a:solidFill>
                  <a:schemeClr val="bg1"/>
                </a:solidFill>
              </a:rPr>
              <a:t>й</a:t>
            </a:r>
            <a:r>
              <a:rPr lang="ru-RU" sz="1400" b="1" dirty="0">
                <a:solidFill>
                  <a:schemeClr val="bg1"/>
                </a:solidFill>
              </a:rPr>
              <a:t> средневзвешенную цену «дорогой и дешевой электроэнергии». По данной формуле Заказчики должны корректировать цену договора на ежемесячной основе. Фактическая оплата по договору будет производиться по цене, которая будет сформирована по данной формуле перед подписанием акта оказанных услуг (поставки товаров). </a:t>
            </a:r>
            <a:endParaRPr lang="ru-RU" sz="1400" b="1" dirty="0">
              <a:solidFill>
                <a:schemeClr val="bg1"/>
              </a:solidFill>
            </a:endParaRPr>
          </a:p>
        </p:txBody>
      </p:sp>
      <p:sp>
        <p:nvSpPr>
          <p:cNvPr id="2" name="TextBox 1"/>
          <p:cNvSpPr txBox="1"/>
          <p:nvPr/>
        </p:nvSpPr>
        <p:spPr>
          <a:xfrm>
            <a:off x="1330974" y="1882192"/>
            <a:ext cx="9452048" cy="307777"/>
          </a:xfrm>
          <a:prstGeom prst="rect">
            <a:avLst/>
          </a:prstGeom>
          <a:noFill/>
        </p:spPr>
        <p:txBody>
          <a:bodyPr wrap="square" rtlCol="0">
            <a:spAutoFit/>
          </a:bodyPr>
          <a:lstStyle/>
          <a:p>
            <a:r>
              <a:rPr lang="ru-RU" sz="1400" b="1" dirty="0">
                <a:solidFill>
                  <a:srgbClr val="002060"/>
                </a:solidFill>
              </a:rPr>
              <a:t>ФОРМУЛА ЦЕНЫ У ИСТОЧНИКА, ЯВЛЯЮЩЕЙСЯ ЧАСТЬЮ ТАРИФА ЭСО, ОПРЕДЕЛЯЕТСЯ СЛЕДУЮЩИМ ОБРАЗОМ: </a:t>
            </a:r>
            <a:endParaRPr lang="ru-RU" sz="1400" b="1" dirty="0">
              <a:solidFill>
                <a:srgbClr val="002060"/>
              </a:solidFill>
            </a:endParaRPr>
          </a:p>
        </p:txBody>
      </p:sp>
      <mc:AlternateContent xmlns:mc="http://schemas.openxmlformats.org/markup-compatibility/2006">
        <mc:Choice xmlns:a14="http://schemas.microsoft.com/office/drawing/2010/main" Requires="a14">
          <p:sp>
            <p:nvSpPr>
              <p:cNvPr id="6" name="TextBox 5"/>
              <p:cNvSpPr txBox="1"/>
              <p:nvPr/>
            </p:nvSpPr>
            <p:spPr>
              <a:xfrm>
                <a:off x="1422400" y="2287012"/>
                <a:ext cx="9360622" cy="2929200"/>
              </a:xfrm>
              <a:prstGeom prst="rect">
                <a:avLst/>
              </a:prstGeom>
              <a:noFill/>
              <a:ln>
                <a:solidFill>
                  <a:schemeClr val="bg1">
                    <a:lumMod val="50000"/>
                  </a:schemeClr>
                </a:solidFill>
              </a:ln>
            </p:spPr>
            <p:txBody>
              <a:bodyPr wrap="square" rtlCol="0">
                <a:spAutoFit/>
              </a:bodyPr>
              <a:lstStyle/>
              <a:p>
                <a:r>
                  <a:rPr lang="ru-RU" sz="1600" b="1" dirty="0">
                    <a:solidFill>
                      <a:schemeClr val="accent5">
                        <a:lumMod val="50000"/>
                      </a:schemeClr>
                    </a:solidFill>
                    <a:effectLst>
                      <a:outerShdw blurRad="38100" dist="38100" dir="2700000" algn="tl">
                        <a:srgbClr val="000000">
                          <a:alpha val="43137"/>
                        </a:srgbClr>
                      </a:outerShdw>
                    </a:effectLst>
                  </a:rPr>
                  <a:t>Формула расчета: </a:t>
                </a:r>
              </a:p>
              <a:p>
                <a:endParaRPr lang="ru-RU" sz="1400" b="1" dirty="0">
                  <a:solidFill>
                    <a:schemeClr val="accent5">
                      <a:lumMod val="50000"/>
                    </a:schemeClr>
                  </a:solidFill>
                </a:endParaRPr>
              </a:p>
              <a:p>
                <a:endParaRPr lang="ru-RU" sz="1400" b="1" dirty="0">
                  <a:solidFill>
                    <a:schemeClr val="accent5">
                      <a:lumMod val="50000"/>
                    </a:schemeClr>
                  </a:solidFill>
                </a:endParaRPr>
              </a:p>
              <a:p>
                <a:endParaRPr lang="ru-RU" sz="1400" b="1" dirty="0">
                  <a:solidFill>
                    <a:schemeClr val="accent5">
                      <a:lumMod val="50000"/>
                    </a:schemeClr>
                  </a:solidFill>
                </a:endParaRPr>
              </a:p>
              <a:p>
                <a:endParaRPr lang="ru-RU" sz="1400" b="1" dirty="0">
                  <a:solidFill>
                    <a:schemeClr val="accent5">
                      <a:lumMod val="50000"/>
                    </a:schemeClr>
                  </a:solidFill>
                </a:endParaRPr>
              </a:p>
              <a:p>
                <a:endParaRPr lang="ru-RU" sz="1400" b="1" dirty="0">
                  <a:solidFill>
                    <a:schemeClr val="accent5">
                      <a:lumMod val="50000"/>
                    </a:schemeClr>
                  </a:solidFill>
                </a:endParaRPr>
              </a:p>
              <a:p>
                <a:r>
                  <a:rPr lang="ru-RU" sz="1400" dirty="0">
                    <a:solidFill>
                      <a:schemeClr val="accent5">
                        <a:lumMod val="50000"/>
                      </a:schemeClr>
                    </a:solidFill>
                  </a:rPr>
                  <a:t>где: </a:t>
                </a:r>
                <a14:m>
                  <m:oMath xmlns:m="http://schemas.openxmlformats.org/officeDocument/2006/math">
                    <m:sSub>
                      <m:sSubPr>
                        <m:ctrlPr>
                          <a:rPr lang="ru-RU" sz="1400" b="1" i="1">
                            <a:solidFill>
                              <a:srgbClr val="002060"/>
                            </a:solidFill>
                            <a:latin typeface="Cambria Math" panose="02040503050406030204" pitchFamily="18" charset="0"/>
                          </a:rPr>
                        </m:ctrlPr>
                      </m:sSubPr>
                      <m:e>
                        <m:r>
                          <a:rPr lang="ru-RU" sz="1400" b="1" i="1">
                            <a:solidFill>
                              <a:srgbClr val="002060"/>
                            </a:solidFill>
                            <a:latin typeface="Cambria Math" panose="02040503050406030204" pitchFamily="18" charset="0"/>
                          </a:rPr>
                          <m:t>Ц</m:t>
                        </m:r>
                      </m:e>
                      <m:sub>
                        <m:r>
                          <a:rPr lang="ru-RU" sz="1400" b="1" i="1">
                            <a:solidFill>
                              <a:srgbClr val="002060"/>
                            </a:solidFill>
                            <a:latin typeface="Cambria Math" panose="02040503050406030204" pitchFamily="18" charset="0"/>
                          </a:rPr>
                          <m:t>ист</m:t>
                        </m:r>
                      </m:sub>
                    </m:sSub>
                  </m:oMath>
                </a14:m>
                <a:r>
                  <a:rPr lang="ru-RU" sz="1400" dirty="0">
                    <a:solidFill>
                      <a:schemeClr val="accent5">
                        <a:lumMod val="50000"/>
                      </a:schemeClr>
                    </a:solidFill>
                  </a:rPr>
                  <a:t> - цена у </a:t>
                </a:r>
                <a:r>
                  <a:rPr lang="ru-RU" sz="1400" dirty="0" err="1">
                    <a:solidFill>
                      <a:schemeClr val="accent5">
                        <a:lumMod val="50000"/>
                      </a:schemeClr>
                    </a:solidFill>
                  </a:rPr>
                  <a:t>энергоисточника</a:t>
                </a:r>
                <a:r>
                  <a:rPr lang="ru-RU" sz="1400" dirty="0">
                    <a:solidFill>
                      <a:schemeClr val="accent5">
                        <a:lumMod val="50000"/>
                      </a:schemeClr>
                    </a:solidFill>
                  </a:rPr>
                  <a:t>, по которой осуществляется поставка электроэнергии в рамках тарифа ЭСО в соответствии с заключенным договором о закупках;</a:t>
                </a:r>
              </a:p>
              <a:p>
                <a14:m>
                  <m:oMath xmlns:m="http://schemas.openxmlformats.org/officeDocument/2006/math">
                    <m:sSub>
                      <m:sSubPr>
                        <m:ctrlPr>
                          <a:rPr lang="ru-RU" sz="1400" b="1" i="1">
                            <a:solidFill>
                              <a:srgbClr val="002060"/>
                            </a:solidFill>
                            <a:latin typeface="Cambria Math" panose="02040503050406030204" pitchFamily="18" charset="0"/>
                          </a:rPr>
                        </m:ctrlPr>
                      </m:sSubPr>
                      <m:e>
                        <m:r>
                          <a:rPr lang="ru-RU" sz="1400" b="1" i="1">
                            <a:solidFill>
                              <a:srgbClr val="002060"/>
                            </a:solidFill>
                            <a:latin typeface="Cambria Math" panose="02040503050406030204" pitchFamily="18" charset="0"/>
                          </a:rPr>
                          <m:t>ЦИ</m:t>
                        </m:r>
                      </m:e>
                      <m:sub>
                        <m:r>
                          <m:rPr>
                            <m:nor/>
                          </m:rPr>
                          <a:rPr lang="ru-RU" sz="1400">
                            <a:solidFill>
                              <a:srgbClr val="002060"/>
                            </a:solidFill>
                          </a:rPr>
                          <m:t>ЭПО</m:t>
                        </m:r>
                      </m:sub>
                    </m:sSub>
                  </m:oMath>
                </a14:m>
                <a:r>
                  <a:rPr lang="ru-RU" sz="1400" dirty="0">
                    <a:solidFill>
                      <a:schemeClr val="accent5">
                        <a:lumMod val="50000"/>
                      </a:schemeClr>
                    </a:solidFill>
                  </a:rPr>
                  <a:t> - фактическая цена приобретения электроэнергии у всех генерирующих организаций в соответствии с заключенными сделками между генерирующими организациями и ЭСО по итогам ЦТ или прямых сделок (</a:t>
                </a:r>
                <a:r>
                  <a:rPr lang="ru-RU" sz="1400" dirty="0" err="1">
                    <a:solidFill>
                      <a:schemeClr val="accent5">
                        <a:lumMod val="50000"/>
                      </a:schemeClr>
                    </a:solidFill>
                  </a:rPr>
                  <a:t>тг</a:t>
                </a:r>
                <a:r>
                  <a:rPr lang="ru-RU" sz="1400" dirty="0">
                    <a:solidFill>
                      <a:schemeClr val="accent5">
                        <a:lumMod val="50000"/>
                      </a:schemeClr>
                    </a:solidFill>
                  </a:rPr>
                  <a:t>/кВт-ч). Источники информации: баланс НДЦ КЕГОК, АО КОРЭМ, запрос в ЦК;</a:t>
                </a:r>
              </a:p>
              <a:p>
                <a:r>
                  <a:rPr lang="ru-RU" sz="1400" dirty="0">
                    <a:solidFill>
                      <a:schemeClr val="accent5">
                        <a:lumMod val="50000"/>
                      </a:schemeClr>
                    </a:solidFill>
                  </a:rPr>
                  <a:t>а</a:t>
                </a:r>
                <a:r>
                  <a:rPr lang="en-US" sz="1400" dirty="0">
                    <a:solidFill>
                      <a:schemeClr val="accent5">
                        <a:lumMod val="50000"/>
                      </a:schemeClr>
                    </a:solidFill>
                  </a:rPr>
                  <a:t>, b, c – </a:t>
                </a:r>
                <a:r>
                  <a:rPr lang="ru-RU" sz="1400" dirty="0">
                    <a:solidFill>
                      <a:schemeClr val="accent5">
                        <a:lumMod val="50000"/>
                      </a:schemeClr>
                    </a:solidFill>
                  </a:rPr>
                  <a:t>соответствующие объемы закупок у генерирующих организаций (кВт-ч);</a:t>
                </a:r>
              </a:p>
              <a:p>
                <a:r>
                  <a:rPr lang="en-US" sz="1400" dirty="0">
                    <a:solidFill>
                      <a:schemeClr val="accent5">
                        <a:lumMod val="50000"/>
                      </a:schemeClr>
                    </a:solidFill>
                  </a:rPr>
                  <a:t>v – </a:t>
                </a:r>
                <a:r>
                  <a:rPr lang="ru-RU" sz="1400" dirty="0">
                    <a:solidFill>
                      <a:schemeClr val="accent5">
                        <a:lumMod val="50000"/>
                      </a:schemeClr>
                    </a:solidFill>
                  </a:rPr>
                  <a:t>общий закупленный объем у генерирующих организаций (кВт-ч).</a:t>
                </a:r>
                <a:r>
                  <a:rPr lang="ru-RU" sz="1400" cap="small" dirty="0">
                    <a:solidFill>
                      <a:schemeClr val="accent5">
                        <a:lumMod val="50000"/>
                      </a:schemeClr>
                    </a:solidFill>
                  </a:rPr>
                  <a:t>   </a:t>
                </a:r>
                <a:endParaRPr lang="ru-RU" sz="1400" b="1" dirty="0">
                  <a:solidFill>
                    <a:schemeClr val="accent5">
                      <a:lumMod val="50000"/>
                    </a:schemeClr>
                  </a:solidFill>
                  <a:effectLst>
                    <a:outerShdw blurRad="38100" dist="38100" dir="2700000" algn="tl">
                      <a:srgbClr val="000000">
                        <a:alpha val="43137"/>
                      </a:srgbClr>
                    </a:outerShdw>
                  </a:effectLst>
                </a:endParaRPr>
              </a:p>
            </p:txBody>
          </p:sp>
        </mc:Choice>
        <mc:Fallback>
          <p:sp>
            <p:nvSpPr>
              <p:cNvPr id="6" name="TextBox 5"/>
              <p:cNvSpPr txBox="1">
                <a:spLocks noRot="1" noChangeAspect="1" noMove="1" noResize="1" noEditPoints="1" noAdjustHandles="1" noChangeArrowheads="1" noChangeShapeType="1" noTextEdit="1"/>
              </p:cNvSpPr>
              <p:nvPr/>
            </p:nvSpPr>
            <p:spPr>
              <a:xfrm>
                <a:off x="1422400" y="2287012"/>
                <a:ext cx="9360622" cy="2929200"/>
              </a:xfrm>
              <a:prstGeom prst="rect">
                <a:avLst/>
              </a:prstGeom>
              <a:blipFill rotWithShape="0">
                <a:blip r:embed="rId8"/>
                <a:stretch>
                  <a:fillRect l="-325" t="-621" b="-1035"/>
                </a:stretch>
              </a:blipFill>
              <a:ln>
                <a:solidFill>
                  <a:schemeClr val="bg1">
                    <a:lumMod val="50000"/>
                  </a:schemeClr>
                </a:solidFill>
              </a:ln>
            </p:spPr>
            <p:txBody>
              <a:bodyPr/>
              <a:lstStyle/>
              <a:p>
                <a:r>
                  <a:rPr lang="ru-RU">
                    <a:noFill/>
                  </a:rPr>
                  <a:t> </a:t>
                </a:r>
              </a:p>
            </p:txBody>
          </p:sp>
        </mc:Fallback>
      </mc:AlternateContent>
      <p:pic>
        <p:nvPicPr>
          <p:cNvPr id="4" name="Рисунок 3"/>
          <p:cNvPicPr>
            <a:picLocks noChangeAspect="1"/>
          </p:cNvPicPr>
          <p:nvPr/>
        </p:nvPicPr>
        <p:blipFill>
          <a:blip r:embed="rId9"/>
          <a:stretch>
            <a:fillRect/>
          </a:stretch>
        </p:blipFill>
        <p:spPr>
          <a:xfrm>
            <a:off x="2794632" y="2719175"/>
            <a:ext cx="5942337" cy="815563"/>
          </a:xfrm>
          <a:prstGeom prst="rect">
            <a:avLst/>
          </a:prstGeom>
        </p:spPr>
      </p:pic>
      <p:sp>
        <p:nvSpPr>
          <p:cNvPr id="3" name="TextBox 2"/>
          <p:cNvSpPr txBox="1"/>
          <p:nvPr/>
        </p:nvSpPr>
        <p:spPr>
          <a:xfrm>
            <a:off x="6056999" y="3103213"/>
            <a:ext cx="491067" cy="369332"/>
          </a:xfrm>
          <a:prstGeom prst="rect">
            <a:avLst/>
          </a:prstGeom>
          <a:solidFill>
            <a:srgbClr val="FFFFFF"/>
          </a:solidFill>
        </p:spPr>
        <p:txBody>
          <a:bodyPr wrap="square" rtlCol="0">
            <a:spAutoFit/>
          </a:bodyPr>
          <a:lstStyle/>
          <a:p>
            <a:r>
              <a:rPr lang="en-US" dirty="0">
                <a:solidFill>
                  <a:srgbClr val="002060"/>
                </a:solidFill>
              </a:rPr>
              <a:t>v</a:t>
            </a:r>
            <a:endParaRPr lang="ru-RU" dirty="0">
              <a:solidFill>
                <a:srgbClr val="002060"/>
              </a:solidFill>
            </a:endParaRPr>
          </a:p>
        </p:txBody>
      </p:sp>
    </p:spTree>
    <p:extLst>
      <p:ext uri="{BB962C8B-B14F-4D97-AF65-F5344CB8AC3E}">
        <p14:creationId xmlns:p14="http://schemas.microsoft.com/office/powerpoint/2010/main" val="42338309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Объект 12" hidden="1"/>
          <p:cNvGraphicFramePr>
            <a:graphicFrameLocks noChangeAspect="1"/>
          </p:cNvGraphicFramePr>
          <p:nvPr>
            <p:custDataLst>
              <p:tags r:id="rId2"/>
            </p:custDataLst>
            <p:extLst/>
          </p:nvPr>
        </p:nvGraphicFramePr>
        <p:xfrm>
          <a:off x="1247846" y="73064"/>
          <a:ext cx="1554" cy="1554"/>
        </p:xfrm>
        <a:graphic>
          <a:graphicData uri="http://schemas.openxmlformats.org/presentationml/2006/ole">
            <mc:AlternateContent xmlns:mc="http://schemas.openxmlformats.org/markup-compatibility/2006">
              <mc:Choice xmlns:v="urn:schemas-microsoft-com:vml" Requires="v">
                <p:oleObj spid="_x0000_s10242" name="Слайд think-cell" r:id="rId6" imgW="270" imgH="270" progId="TCLayout.ActiveDocument.1">
                  <p:embed/>
                </p:oleObj>
              </mc:Choice>
              <mc:Fallback>
                <p:oleObj name="Слайд think-cell" r:id="rId6" imgW="270" imgH="270" progId="TCLayout.ActiveDocument.1">
                  <p:embed/>
                  <p:pic>
                    <p:nvPicPr>
                      <p:cNvPr id="0" name=""/>
                      <p:cNvPicPr/>
                      <p:nvPr/>
                    </p:nvPicPr>
                    <p:blipFill>
                      <a:blip r:embed="rId7"/>
                      <a:stretch>
                        <a:fillRect/>
                      </a:stretch>
                    </p:blipFill>
                    <p:spPr>
                      <a:xfrm>
                        <a:off x="1247846" y="73064"/>
                        <a:ext cx="1554" cy="1554"/>
                      </a:xfrm>
                      <a:prstGeom prst="rect">
                        <a:avLst/>
                      </a:prstGeom>
                    </p:spPr>
                  </p:pic>
                </p:oleObj>
              </mc:Fallback>
            </mc:AlternateContent>
          </a:graphicData>
        </a:graphic>
      </p:graphicFrame>
      <p:sp>
        <p:nvSpPr>
          <p:cNvPr id="7" name="Rectangle 6" hidden="1"/>
          <p:cNvSpPr/>
          <p:nvPr>
            <p:custDataLst>
              <p:tags r:id="rId3"/>
            </p:custDataLst>
          </p:nvPr>
        </p:nvSpPr>
        <p:spPr bwMode="auto">
          <a:xfrm>
            <a:off x="1246293" y="71511"/>
            <a:ext cx="155439" cy="155439"/>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defTabSz="895327">
              <a:spcBef>
                <a:spcPct val="0"/>
              </a:spcBef>
              <a:spcAft>
                <a:spcPct val="0"/>
              </a:spcAft>
            </a:pPr>
            <a:endParaRPr lang="ru-RU" sz="1175" dirty="0">
              <a:solidFill>
                <a:prstClr val="white"/>
              </a:solidFill>
              <a:sym typeface="Calibri" panose="020F0502020204030204" pitchFamily="34" charset="0"/>
            </a:endParaRPr>
          </a:p>
        </p:txBody>
      </p:sp>
      <p:sp>
        <p:nvSpPr>
          <p:cNvPr id="54" name="TextBox 53"/>
          <p:cNvSpPr txBox="1"/>
          <p:nvPr/>
        </p:nvSpPr>
        <p:spPr>
          <a:xfrm>
            <a:off x="4089400" y="367381"/>
            <a:ext cx="6959600" cy="338554"/>
          </a:xfrm>
          <a:prstGeom prst="rect">
            <a:avLst/>
          </a:prstGeom>
          <a:solidFill>
            <a:srgbClr val="9B785D"/>
          </a:solidFill>
          <a:ln>
            <a:noFill/>
          </a:ln>
        </p:spPr>
        <p:txBody>
          <a:bodyPr wrap="square" lIns="396000" rtlCol="0">
            <a:spAutoFit/>
          </a:bodyPr>
          <a:lstStyle/>
          <a:p>
            <a:r>
              <a:rPr lang="ru-RU" sz="1600" b="1" dirty="0">
                <a:solidFill>
                  <a:schemeClr val="bg1"/>
                </a:solidFill>
                <a:latin typeface="Arial" pitchFamily="34" charset="0"/>
                <a:ea typeface="Segoe UI" pitchFamily="34" charset="0"/>
                <a:cs typeface="Arial" pitchFamily="34" charset="0"/>
              </a:rPr>
              <a:t>ПОДХОДЫ РЕАЛИЗАЦИИ </a:t>
            </a:r>
            <a:r>
              <a:rPr lang="ru-RU" sz="1600" b="1" dirty="0">
                <a:solidFill>
                  <a:schemeClr val="bg1"/>
                </a:solidFill>
                <a:latin typeface="Arial" pitchFamily="34" charset="0"/>
                <a:ea typeface="Segoe UI" pitchFamily="34" charset="0"/>
                <a:cs typeface="Arial" pitchFamily="34" charset="0"/>
              </a:rPr>
              <a:t>СТРАТЕГИИ В </a:t>
            </a:r>
            <a:r>
              <a:rPr lang="ru-RU" sz="1600" b="1" dirty="0">
                <a:solidFill>
                  <a:schemeClr val="bg1"/>
                </a:solidFill>
                <a:latin typeface="Arial" pitchFamily="34" charset="0"/>
                <a:ea typeface="Segoe UI" pitchFamily="34" charset="0"/>
                <a:cs typeface="Arial" pitchFamily="34" charset="0"/>
              </a:rPr>
              <a:t>2020 ГОДУ</a:t>
            </a:r>
            <a:endParaRPr lang="ru-RU" sz="1600" b="1" dirty="0">
              <a:solidFill>
                <a:schemeClr val="bg1"/>
              </a:solidFill>
              <a:latin typeface="Arial" pitchFamily="34" charset="0"/>
              <a:ea typeface="Segoe UI" pitchFamily="34" charset="0"/>
              <a:cs typeface="Arial" pitchFamily="34" charset="0"/>
            </a:endParaRPr>
          </a:p>
        </p:txBody>
      </p:sp>
      <p:sp>
        <p:nvSpPr>
          <p:cNvPr id="31" name="TextBox 30"/>
          <p:cNvSpPr txBox="1"/>
          <p:nvPr/>
        </p:nvSpPr>
        <p:spPr>
          <a:xfrm>
            <a:off x="1330975" y="1247275"/>
            <a:ext cx="9591025" cy="338554"/>
          </a:xfrm>
          <a:prstGeom prst="rect">
            <a:avLst/>
          </a:prstGeom>
          <a:noFill/>
        </p:spPr>
        <p:txBody>
          <a:bodyPr wrap="square" rtlCol="0">
            <a:spAutoFit/>
          </a:bodyPr>
          <a:lstStyle/>
          <a:p>
            <a:r>
              <a:rPr lang="ru-RU" sz="1600" b="1" dirty="0">
                <a:solidFill>
                  <a:schemeClr val="bg1"/>
                </a:solidFill>
                <a:latin typeface="Arial" panose="020B0604020202020204" pitchFamily="34" charset="0"/>
                <a:cs typeface="Arial" panose="020B0604020202020204" pitchFamily="34" charset="0"/>
              </a:rPr>
              <a:t>Цена договора по формуле будет корректироваться следующим образом</a:t>
            </a:r>
            <a:endParaRPr lang="ru-RU" sz="1600" b="1" dirty="0">
              <a:solidFill>
                <a:schemeClr val="bg1"/>
              </a:solidFill>
              <a:latin typeface="Arial" panose="020B0604020202020204" pitchFamily="34" charset="0"/>
              <a:cs typeface="Arial" panose="020B0604020202020204" pitchFamily="34" charset="0"/>
            </a:endParaRPr>
          </a:p>
        </p:txBody>
      </p:sp>
      <p:sp>
        <p:nvSpPr>
          <p:cNvPr id="17" name="Slide Number Placeholder 2"/>
          <p:cNvSpPr txBox="1">
            <a:spLocks/>
          </p:cNvSpPr>
          <p:nvPr/>
        </p:nvSpPr>
        <p:spPr>
          <a:xfrm>
            <a:off x="8039822" y="6490646"/>
            <a:ext cx="2743200" cy="365125"/>
          </a:xfrm>
          <a:prstGeom prst="rect">
            <a:avLst/>
          </a:prstGeom>
        </p:spPr>
        <p:txBody>
          <a:bodyPr vert="horz" lIns="91440" tIns="45720" rIns="91440" bIns="45720" rtlCol="0" anchor="ctr"/>
          <a:lstStyle>
            <a:defPPr>
              <a:defRPr lang="ru-RU"/>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47F3C10-A55E-4865-80E2-5A036D9AB5C6}" type="slidenum">
              <a:rPr lang="ru-RU"/>
              <a:pPr/>
              <a:t>3</a:t>
            </a:fld>
            <a:endParaRPr lang="ru-RU" dirty="0"/>
          </a:p>
        </p:txBody>
      </p:sp>
      <p:sp>
        <p:nvSpPr>
          <p:cNvPr id="2" name="TextBox 1"/>
          <p:cNvSpPr txBox="1"/>
          <p:nvPr/>
        </p:nvSpPr>
        <p:spPr>
          <a:xfrm>
            <a:off x="1330974" y="1799261"/>
            <a:ext cx="9452048" cy="307777"/>
          </a:xfrm>
          <a:prstGeom prst="rect">
            <a:avLst/>
          </a:prstGeom>
          <a:noFill/>
        </p:spPr>
        <p:txBody>
          <a:bodyPr wrap="square" rtlCol="0">
            <a:spAutoFit/>
          </a:bodyPr>
          <a:lstStyle/>
          <a:p>
            <a:r>
              <a:rPr lang="ru-RU" sz="1400" b="1" dirty="0">
                <a:solidFill>
                  <a:srgbClr val="002060"/>
                </a:solidFill>
              </a:rPr>
              <a:t>МОДЕЛИРОВАНИЕ ЕЖЕМЕСЯЧНОГО РАСЧЕТА СРЕДНЕВЗВЕШЕННОЙ ЦЕНЫ СОГЛАСНО ФОРМУЛЫ ЦЕНЫ: </a:t>
            </a:r>
            <a:endParaRPr lang="ru-RU" sz="1400" b="1" dirty="0">
              <a:solidFill>
                <a:srgbClr val="002060"/>
              </a:solidFill>
            </a:endParaRPr>
          </a:p>
        </p:txBody>
      </p:sp>
      <p:sp>
        <p:nvSpPr>
          <p:cNvPr id="3" name="TextBox 2"/>
          <p:cNvSpPr txBox="1"/>
          <p:nvPr/>
        </p:nvSpPr>
        <p:spPr>
          <a:xfrm>
            <a:off x="1391930" y="2234174"/>
            <a:ext cx="9391092" cy="3231654"/>
          </a:xfrm>
          <a:prstGeom prst="rect">
            <a:avLst/>
          </a:prstGeom>
          <a:noFill/>
          <a:ln>
            <a:solidFill>
              <a:srgbClr val="002060"/>
            </a:solidFill>
          </a:ln>
        </p:spPr>
        <p:txBody>
          <a:bodyPr wrap="square" rtlCol="0">
            <a:spAutoFit/>
          </a:bodyPr>
          <a:lstStyle/>
          <a:p>
            <a:r>
              <a:rPr lang="ru-RU" sz="1200" dirty="0">
                <a:latin typeface="Arial" panose="020B0604020202020204" pitchFamily="34" charset="0"/>
                <a:cs typeface="Arial" panose="020B0604020202020204" pitchFamily="34" charset="0"/>
              </a:rPr>
              <a:t>Перед оплатой Поставщик обязан предоставить расчет средневзвешенной цены в соответствии с формулой расчета. При этом данный расчет цены не должен превышать цену у </a:t>
            </a:r>
            <a:r>
              <a:rPr lang="ru-RU" sz="1200" dirty="0" err="1">
                <a:latin typeface="Arial" panose="020B0604020202020204" pitchFamily="34" charset="0"/>
                <a:cs typeface="Arial" panose="020B0604020202020204" pitchFamily="34" charset="0"/>
              </a:rPr>
              <a:t>энергоисточника</a:t>
            </a:r>
            <a:r>
              <a:rPr lang="ru-RU" sz="1200" dirty="0">
                <a:latin typeface="Arial" panose="020B0604020202020204" pitchFamily="34" charset="0"/>
                <a:cs typeface="Arial" panose="020B0604020202020204" pitchFamily="34" charset="0"/>
              </a:rPr>
              <a:t> (-</a:t>
            </a:r>
            <a:r>
              <a:rPr lang="ru-RU" sz="1200" dirty="0" err="1">
                <a:latin typeface="Arial" panose="020B0604020202020204" pitchFamily="34" charset="0"/>
                <a:cs typeface="Arial" panose="020B0604020202020204" pitchFamily="34" charset="0"/>
              </a:rPr>
              <a:t>ов</a:t>
            </a:r>
            <a:r>
              <a:rPr lang="ru-RU" sz="1200" dirty="0">
                <a:latin typeface="Arial" panose="020B0604020202020204" pitchFamily="34" charset="0"/>
                <a:cs typeface="Arial" panose="020B0604020202020204" pitchFamily="34" charset="0"/>
              </a:rPr>
              <a:t>) по итогам переговоров. Заказчик сопоставляет полученный расчет Поставщика с данными согласно информации НДЦ КЕГОК. В случае отклонения оплата осуществляется по данным НДЦ КЕГОК либо Заказчик вправе запросить информацию у ЦК Фонда.</a:t>
            </a:r>
          </a:p>
          <a:p>
            <a:endParaRPr lang="ru-RU" sz="1200" dirty="0">
              <a:latin typeface="Arial" panose="020B0604020202020204" pitchFamily="34" charset="0"/>
              <a:cs typeface="Arial" panose="020B0604020202020204" pitchFamily="34" charset="0"/>
            </a:endParaRPr>
          </a:p>
          <a:p>
            <a:r>
              <a:rPr lang="ru-RU" sz="1200" b="1" dirty="0">
                <a:latin typeface="Arial" panose="020B0604020202020204" pitchFamily="34" charset="0"/>
                <a:cs typeface="Arial" panose="020B0604020202020204" pitchFamily="34" charset="0"/>
              </a:rPr>
              <a:t>Пример № 1: </a:t>
            </a:r>
            <a:r>
              <a:rPr lang="ru-RU" sz="1200" dirty="0">
                <a:latin typeface="Arial" panose="020B0604020202020204" pitchFamily="34" charset="0"/>
                <a:cs typeface="Arial" panose="020B0604020202020204" pitchFamily="34" charset="0"/>
              </a:rPr>
              <a:t>по итогам переговоров цена, предложенная Поставщиком цена у </a:t>
            </a:r>
            <a:r>
              <a:rPr lang="ru-RU" sz="1200" dirty="0" err="1">
                <a:latin typeface="Arial" panose="020B0604020202020204" pitchFamily="34" charset="0"/>
                <a:cs typeface="Arial" panose="020B0604020202020204" pitchFamily="34" charset="0"/>
              </a:rPr>
              <a:t>энергоисточника</a:t>
            </a:r>
            <a:r>
              <a:rPr lang="ru-RU" sz="1200" dirty="0">
                <a:latin typeface="Arial" panose="020B0604020202020204" pitchFamily="34" charset="0"/>
                <a:cs typeface="Arial" panose="020B0604020202020204" pitchFamily="34" charset="0"/>
              </a:rPr>
              <a:t> (-</a:t>
            </a:r>
            <a:r>
              <a:rPr lang="ru-RU" sz="1200" dirty="0" err="1">
                <a:latin typeface="Arial" panose="020B0604020202020204" pitchFamily="34" charset="0"/>
                <a:cs typeface="Arial" panose="020B0604020202020204" pitchFamily="34" charset="0"/>
              </a:rPr>
              <a:t>ов</a:t>
            </a:r>
            <a:r>
              <a:rPr lang="ru-RU" sz="1200" dirty="0">
                <a:latin typeface="Arial" panose="020B0604020202020204" pitchFamily="34" charset="0"/>
                <a:cs typeface="Arial" panose="020B0604020202020204" pitchFamily="34" charset="0"/>
              </a:rPr>
              <a:t>), составила –                        7,2 тенге/кВт-ч.</a:t>
            </a:r>
          </a:p>
          <a:p>
            <a:r>
              <a:rPr lang="ru-RU" sz="1200" dirty="0">
                <a:latin typeface="Arial" panose="020B0604020202020204" pitchFamily="34" charset="0"/>
                <a:cs typeface="Arial" panose="020B0604020202020204" pitchFamily="34" charset="0"/>
              </a:rPr>
              <a:t>Цена по расчету составила: 5 </a:t>
            </a:r>
            <a:r>
              <a:rPr lang="ru-RU" sz="1200" dirty="0" err="1">
                <a:latin typeface="Arial" panose="020B0604020202020204" pitchFamily="34" charset="0"/>
                <a:cs typeface="Arial" panose="020B0604020202020204" pitchFamily="34" charset="0"/>
              </a:rPr>
              <a:t>млн.кВт</a:t>
            </a:r>
            <a:r>
              <a:rPr lang="ru-RU" sz="1200" dirty="0">
                <a:latin typeface="Arial" panose="020B0604020202020204" pitchFamily="34" charset="0"/>
                <a:cs typeface="Arial" panose="020B0604020202020204" pitchFamily="34" charset="0"/>
              </a:rPr>
              <a:t>-ч*5,76 тенге/кВт-ч+2 </a:t>
            </a:r>
            <a:r>
              <a:rPr lang="ru-RU" sz="1200" dirty="0" err="1">
                <a:latin typeface="Arial" panose="020B0604020202020204" pitchFamily="34" charset="0"/>
                <a:cs typeface="Arial" panose="020B0604020202020204" pitchFamily="34" charset="0"/>
              </a:rPr>
              <a:t>млн.кВт</a:t>
            </a:r>
            <a:r>
              <a:rPr lang="ru-RU" sz="1200" dirty="0">
                <a:latin typeface="Arial" panose="020B0604020202020204" pitchFamily="34" charset="0"/>
                <a:cs typeface="Arial" panose="020B0604020202020204" pitchFamily="34" charset="0"/>
              </a:rPr>
              <a:t>-ч*7,73 тенге/кВт-ч+ 3 </a:t>
            </a:r>
            <a:r>
              <a:rPr lang="ru-RU" sz="1200" dirty="0" err="1">
                <a:latin typeface="Arial" panose="020B0604020202020204" pitchFamily="34" charset="0"/>
                <a:cs typeface="Arial" panose="020B0604020202020204" pitchFamily="34" charset="0"/>
              </a:rPr>
              <a:t>млн.кВт</a:t>
            </a:r>
            <a:r>
              <a:rPr lang="ru-RU" sz="1200" dirty="0">
                <a:latin typeface="Arial" panose="020B0604020202020204" pitchFamily="34" charset="0"/>
                <a:cs typeface="Arial" panose="020B0604020202020204" pitchFamily="34" charset="0"/>
              </a:rPr>
              <a:t>-ч*6,5 тенге/кВт-ч/10 </a:t>
            </a:r>
            <a:r>
              <a:rPr lang="ru-RU" sz="1200" dirty="0" err="1">
                <a:latin typeface="Arial" panose="020B0604020202020204" pitchFamily="34" charset="0"/>
                <a:cs typeface="Arial" panose="020B0604020202020204" pitchFamily="34" charset="0"/>
              </a:rPr>
              <a:t>млн.кВт</a:t>
            </a:r>
            <a:r>
              <a:rPr lang="ru-RU" sz="1200" dirty="0">
                <a:latin typeface="Arial" panose="020B0604020202020204" pitchFamily="34" charset="0"/>
                <a:cs typeface="Arial" panose="020B0604020202020204" pitchFamily="34" charset="0"/>
              </a:rPr>
              <a:t>/ч = 6,37 тенге/кВт-ч</a:t>
            </a:r>
          </a:p>
          <a:p>
            <a:r>
              <a:rPr lang="ru-RU" sz="1200" u="sng" dirty="0">
                <a:latin typeface="Arial" panose="020B0604020202020204" pitchFamily="34" charset="0"/>
                <a:cs typeface="Arial" panose="020B0604020202020204" pitchFamily="34" charset="0"/>
              </a:rPr>
              <a:t>Оплата Заказчиком осуществляется по цене 6,37 тенге/кВт-ч + составляющие тарифа ЭСО. </a:t>
            </a:r>
          </a:p>
          <a:p>
            <a:endParaRPr lang="ru-RU" sz="1200" dirty="0">
              <a:latin typeface="Arial" panose="020B0604020202020204" pitchFamily="34" charset="0"/>
              <a:cs typeface="Arial" panose="020B0604020202020204" pitchFamily="34" charset="0"/>
            </a:endParaRPr>
          </a:p>
          <a:p>
            <a:r>
              <a:rPr lang="ru-RU" sz="1200" b="1" dirty="0">
                <a:latin typeface="Arial" panose="020B0604020202020204" pitchFamily="34" charset="0"/>
                <a:cs typeface="Arial" panose="020B0604020202020204" pitchFamily="34" charset="0"/>
              </a:rPr>
              <a:t>Пример № 2:</a:t>
            </a:r>
            <a:r>
              <a:rPr lang="ru-RU" sz="1200" dirty="0">
                <a:latin typeface="Arial" panose="020B0604020202020204" pitchFamily="34" charset="0"/>
                <a:cs typeface="Arial" panose="020B0604020202020204" pitchFamily="34" charset="0"/>
              </a:rPr>
              <a:t> </a:t>
            </a:r>
            <a:r>
              <a:rPr lang="ru-RU" sz="1200" dirty="0">
                <a:latin typeface="Arial" panose="020B0604020202020204" pitchFamily="34" charset="0"/>
                <a:cs typeface="Arial" panose="020B0604020202020204" pitchFamily="34" charset="0"/>
              </a:rPr>
              <a:t>по итогам переговоров цена, предложенная Поставщиком цена у </a:t>
            </a:r>
            <a:r>
              <a:rPr lang="ru-RU" sz="1200" dirty="0" err="1">
                <a:latin typeface="Arial" panose="020B0604020202020204" pitchFamily="34" charset="0"/>
                <a:cs typeface="Arial" panose="020B0604020202020204" pitchFamily="34" charset="0"/>
              </a:rPr>
              <a:t>энергоисточника</a:t>
            </a:r>
            <a:r>
              <a:rPr lang="ru-RU" sz="1200" dirty="0">
                <a:latin typeface="Arial" panose="020B0604020202020204" pitchFamily="34" charset="0"/>
                <a:cs typeface="Arial" panose="020B0604020202020204" pitchFamily="34" charset="0"/>
              </a:rPr>
              <a:t> (-</a:t>
            </a:r>
            <a:r>
              <a:rPr lang="ru-RU" sz="1200" dirty="0" err="1">
                <a:latin typeface="Arial" panose="020B0604020202020204" pitchFamily="34" charset="0"/>
                <a:cs typeface="Arial" panose="020B0604020202020204" pitchFamily="34" charset="0"/>
              </a:rPr>
              <a:t>ов</a:t>
            </a:r>
            <a:r>
              <a:rPr lang="ru-RU" sz="1200" dirty="0">
                <a:latin typeface="Arial" panose="020B0604020202020204" pitchFamily="34" charset="0"/>
                <a:cs typeface="Arial" panose="020B0604020202020204" pitchFamily="34" charset="0"/>
              </a:rPr>
              <a:t>), составила – </a:t>
            </a:r>
            <a:r>
              <a:rPr lang="ru-RU" sz="1200" dirty="0">
                <a:latin typeface="Arial" panose="020B0604020202020204" pitchFamily="34" charset="0"/>
                <a:cs typeface="Arial" panose="020B0604020202020204" pitchFamily="34" charset="0"/>
              </a:rPr>
              <a:t>                         7,0 </a:t>
            </a:r>
            <a:r>
              <a:rPr lang="ru-RU" sz="1200" dirty="0">
                <a:latin typeface="Arial" panose="020B0604020202020204" pitchFamily="34" charset="0"/>
                <a:cs typeface="Arial" panose="020B0604020202020204" pitchFamily="34" charset="0"/>
              </a:rPr>
              <a:t>тенге/кВт-ч</a:t>
            </a:r>
            <a:r>
              <a:rPr lang="ru-RU" sz="1200" dirty="0">
                <a:latin typeface="Arial" panose="020B0604020202020204" pitchFamily="34" charset="0"/>
                <a:cs typeface="Arial" panose="020B0604020202020204" pitchFamily="34" charset="0"/>
              </a:rPr>
              <a:t>.</a:t>
            </a:r>
          </a:p>
          <a:p>
            <a:r>
              <a:rPr lang="ru-RU" sz="1200" dirty="0">
                <a:latin typeface="Arial" panose="020B0604020202020204" pitchFamily="34" charset="0"/>
                <a:cs typeface="Arial" panose="020B0604020202020204" pitchFamily="34" charset="0"/>
              </a:rPr>
              <a:t>Цена </a:t>
            </a:r>
            <a:r>
              <a:rPr lang="ru-RU" sz="1200" dirty="0">
                <a:latin typeface="Arial" panose="020B0604020202020204" pitchFamily="34" charset="0"/>
                <a:cs typeface="Arial" panose="020B0604020202020204" pitchFamily="34" charset="0"/>
              </a:rPr>
              <a:t>по расчету составила: 5 </a:t>
            </a:r>
            <a:r>
              <a:rPr lang="ru-RU" sz="1200" dirty="0" err="1">
                <a:latin typeface="Arial" panose="020B0604020202020204" pitchFamily="34" charset="0"/>
                <a:cs typeface="Arial" panose="020B0604020202020204" pitchFamily="34" charset="0"/>
              </a:rPr>
              <a:t>млн.кВт</a:t>
            </a:r>
            <a:r>
              <a:rPr lang="ru-RU" sz="1200" dirty="0">
                <a:latin typeface="Arial" panose="020B0604020202020204" pitchFamily="34" charset="0"/>
                <a:cs typeface="Arial" panose="020B0604020202020204" pitchFamily="34" charset="0"/>
              </a:rPr>
              <a:t>-ч*6,9 </a:t>
            </a:r>
            <a:r>
              <a:rPr lang="ru-RU" sz="1200" dirty="0">
                <a:latin typeface="Arial" panose="020B0604020202020204" pitchFamily="34" charset="0"/>
                <a:cs typeface="Arial" panose="020B0604020202020204" pitchFamily="34" charset="0"/>
              </a:rPr>
              <a:t>тенге/кВт-ч+2 </a:t>
            </a:r>
            <a:r>
              <a:rPr lang="ru-RU" sz="1200" dirty="0" err="1">
                <a:latin typeface="Arial" panose="020B0604020202020204" pitchFamily="34" charset="0"/>
                <a:cs typeface="Arial" panose="020B0604020202020204" pitchFamily="34" charset="0"/>
              </a:rPr>
              <a:t>млн.кВт</a:t>
            </a:r>
            <a:r>
              <a:rPr lang="ru-RU" sz="1200" dirty="0">
                <a:latin typeface="Arial" panose="020B0604020202020204" pitchFamily="34" charset="0"/>
                <a:cs typeface="Arial" panose="020B0604020202020204" pitchFamily="34" charset="0"/>
              </a:rPr>
              <a:t>-ч </a:t>
            </a:r>
            <a:r>
              <a:rPr lang="ru-RU" sz="1200" dirty="0">
                <a:latin typeface="Arial" panose="020B0604020202020204" pitchFamily="34" charset="0"/>
                <a:cs typeface="Arial" panose="020B0604020202020204" pitchFamily="34" charset="0"/>
              </a:rPr>
              <a:t>*8,0 </a:t>
            </a:r>
            <a:r>
              <a:rPr lang="ru-RU" sz="1200" dirty="0">
                <a:latin typeface="Arial" panose="020B0604020202020204" pitchFamily="34" charset="0"/>
                <a:cs typeface="Arial" panose="020B0604020202020204" pitchFamily="34" charset="0"/>
              </a:rPr>
              <a:t>тенге/кВт-ч+ 3 </a:t>
            </a:r>
            <a:r>
              <a:rPr lang="ru-RU" sz="1200" dirty="0" err="1">
                <a:latin typeface="Arial" panose="020B0604020202020204" pitchFamily="34" charset="0"/>
                <a:cs typeface="Arial" panose="020B0604020202020204" pitchFamily="34" charset="0"/>
              </a:rPr>
              <a:t>млн.кВт</a:t>
            </a:r>
            <a:r>
              <a:rPr lang="ru-RU" sz="1200" dirty="0">
                <a:latin typeface="Arial" panose="020B0604020202020204" pitchFamily="34" charset="0"/>
                <a:cs typeface="Arial" panose="020B0604020202020204" pitchFamily="34" charset="0"/>
              </a:rPr>
              <a:t>-ч*7,0 </a:t>
            </a:r>
            <a:r>
              <a:rPr lang="ru-RU" sz="1200" dirty="0">
                <a:latin typeface="Arial" panose="020B0604020202020204" pitchFamily="34" charset="0"/>
                <a:cs typeface="Arial" panose="020B0604020202020204" pitchFamily="34" charset="0"/>
              </a:rPr>
              <a:t>тенге/кВт-ч/10 </a:t>
            </a:r>
            <a:r>
              <a:rPr lang="ru-RU" sz="1200" dirty="0" err="1">
                <a:latin typeface="Arial" panose="020B0604020202020204" pitchFamily="34" charset="0"/>
                <a:cs typeface="Arial" panose="020B0604020202020204" pitchFamily="34" charset="0"/>
              </a:rPr>
              <a:t>млн.кВт</a:t>
            </a:r>
            <a:r>
              <a:rPr lang="ru-RU" sz="1200" dirty="0">
                <a:latin typeface="Arial" panose="020B0604020202020204" pitchFamily="34" charset="0"/>
                <a:cs typeface="Arial" panose="020B0604020202020204" pitchFamily="34" charset="0"/>
              </a:rPr>
              <a:t>/ч = </a:t>
            </a:r>
            <a:r>
              <a:rPr lang="ru-RU" sz="1200" dirty="0">
                <a:latin typeface="Arial" panose="020B0604020202020204" pitchFamily="34" charset="0"/>
                <a:cs typeface="Arial" panose="020B0604020202020204" pitchFamily="34" charset="0"/>
              </a:rPr>
              <a:t>7,15 </a:t>
            </a:r>
            <a:r>
              <a:rPr lang="ru-RU" sz="1200" dirty="0">
                <a:latin typeface="Arial" panose="020B0604020202020204" pitchFamily="34" charset="0"/>
                <a:cs typeface="Arial" panose="020B0604020202020204" pitchFamily="34" charset="0"/>
              </a:rPr>
              <a:t>тенге/кВт-ч</a:t>
            </a:r>
          </a:p>
          <a:p>
            <a:r>
              <a:rPr lang="ru-RU" sz="1200" u="sng" dirty="0">
                <a:latin typeface="Arial" panose="020B0604020202020204" pitchFamily="34" charset="0"/>
                <a:cs typeface="Arial" panose="020B0604020202020204" pitchFamily="34" charset="0"/>
              </a:rPr>
              <a:t>Оплата </a:t>
            </a:r>
            <a:r>
              <a:rPr lang="ru-RU" sz="1200" u="sng" dirty="0">
                <a:latin typeface="Arial" panose="020B0604020202020204" pitchFamily="34" charset="0"/>
                <a:cs typeface="Arial" panose="020B0604020202020204" pitchFamily="34" charset="0"/>
              </a:rPr>
              <a:t>Заказчиком осуществляется </a:t>
            </a:r>
            <a:r>
              <a:rPr lang="ru-RU" sz="1200" u="sng" dirty="0">
                <a:latin typeface="Arial" panose="020B0604020202020204" pitchFamily="34" charset="0"/>
                <a:cs typeface="Arial" panose="020B0604020202020204" pitchFamily="34" charset="0"/>
              </a:rPr>
              <a:t>по цене 7,0 тенге/кВт-ч + все </a:t>
            </a:r>
            <a:r>
              <a:rPr lang="ru-RU" sz="1200" u="sng" dirty="0">
                <a:latin typeface="Arial" panose="020B0604020202020204" pitchFamily="34" charset="0"/>
                <a:cs typeface="Arial" panose="020B0604020202020204" pitchFamily="34" charset="0"/>
              </a:rPr>
              <a:t>составляющие тарифа </a:t>
            </a:r>
            <a:r>
              <a:rPr lang="ru-RU" sz="1200" u="sng" dirty="0">
                <a:latin typeface="Arial" panose="020B0604020202020204" pitchFamily="34" charset="0"/>
                <a:cs typeface="Arial" panose="020B0604020202020204" pitchFamily="34" charset="0"/>
              </a:rPr>
              <a:t>ЭСО либо корректирует цену по предполагаемым расчетам согласно данных НДЦ КЕГОК или по информации ЦК Фонда. </a:t>
            </a:r>
            <a:endParaRPr lang="ru-RU" sz="1200" dirty="0">
              <a:latin typeface="Arial" panose="020B0604020202020204" pitchFamily="34" charset="0"/>
              <a:cs typeface="Arial" panose="020B0604020202020204" pitchFamily="34" charset="0"/>
            </a:endParaRPr>
          </a:p>
        </p:txBody>
      </p:sp>
      <p:sp>
        <p:nvSpPr>
          <p:cNvPr id="12" name="TextBox 11"/>
          <p:cNvSpPr txBox="1"/>
          <p:nvPr/>
        </p:nvSpPr>
        <p:spPr>
          <a:xfrm>
            <a:off x="1391930" y="5646468"/>
            <a:ext cx="9391092" cy="738664"/>
          </a:xfrm>
          <a:prstGeom prst="rect">
            <a:avLst/>
          </a:prstGeom>
          <a:solidFill>
            <a:srgbClr val="9B785D"/>
          </a:solidFill>
          <a:ln>
            <a:noFill/>
          </a:ln>
        </p:spPr>
        <p:txBody>
          <a:bodyPr wrap="square" rtlCol="0">
            <a:spAutoFit/>
          </a:bodyPr>
          <a:lstStyle/>
          <a:p>
            <a:pPr algn="just"/>
            <a:r>
              <a:rPr lang="ru-RU" sz="1400" b="1" dirty="0">
                <a:solidFill>
                  <a:schemeClr val="bg1"/>
                </a:solidFill>
              </a:rPr>
              <a:t>В случае, если Поставщик отказывается корректировать цену договора, Заказчик должен расторгнуть договор с удержанием банковской гарантии и перезаключить договор с поставщиком, предложившим вторую минимальную цену после победителя переговоров с аналогичными условиями договора согласно Стратегии</a:t>
            </a:r>
            <a:endParaRPr lang="ru-RU" sz="1400" b="1" dirty="0">
              <a:solidFill>
                <a:schemeClr val="bg1"/>
              </a:solidFill>
            </a:endParaRPr>
          </a:p>
        </p:txBody>
      </p:sp>
    </p:spTree>
    <p:extLst>
      <p:ext uri="{BB962C8B-B14F-4D97-AF65-F5344CB8AC3E}">
        <p14:creationId xmlns:p14="http://schemas.microsoft.com/office/powerpoint/2010/main" val="6958031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Объект 12" hidden="1"/>
          <p:cNvGraphicFramePr>
            <a:graphicFrameLocks noChangeAspect="1"/>
          </p:cNvGraphicFramePr>
          <p:nvPr>
            <p:custDataLst>
              <p:tags r:id="rId2"/>
            </p:custDataLst>
            <p:extLst/>
          </p:nvPr>
        </p:nvGraphicFramePr>
        <p:xfrm>
          <a:off x="1247846" y="73064"/>
          <a:ext cx="1554" cy="1554"/>
        </p:xfrm>
        <a:graphic>
          <a:graphicData uri="http://schemas.openxmlformats.org/presentationml/2006/ole">
            <mc:AlternateContent xmlns:mc="http://schemas.openxmlformats.org/markup-compatibility/2006">
              <mc:Choice xmlns:v="urn:schemas-microsoft-com:vml" Requires="v">
                <p:oleObj spid="_x0000_s11266" name="Слайд think-cell" r:id="rId6" imgW="270" imgH="270" progId="TCLayout.ActiveDocument.1">
                  <p:embed/>
                </p:oleObj>
              </mc:Choice>
              <mc:Fallback>
                <p:oleObj name="Слайд think-cell" r:id="rId6" imgW="270" imgH="270" progId="TCLayout.ActiveDocument.1">
                  <p:embed/>
                  <p:pic>
                    <p:nvPicPr>
                      <p:cNvPr id="0" name=""/>
                      <p:cNvPicPr/>
                      <p:nvPr/>
                    </p:nvPicPr>
                    <p:blipFill>
                      <a:blip r:embed="rId7"/>
                      <a:stretch>
                        <a:fillRect/>
                      </a:stretch>
                    </p:blipFill>
                    <p:spPr>
                      <a:xfrm>
                        <a:off x="1247846" y="73064"/>
                        <a:ext cx="1554" cy="1554"/>
                      </a:xfrm>
                      <a:prstGeom prst="rect">
                        <a:avLst/>
                      </a:prstGeom>
                    </p:spPr>
                  </p:pic>
                </p:oleObj>
              </mc:Fallback>
            </mc:AlternateContent>
          </a:graphicData>
        </a:graphic>
      </p:graphicFrame>
      <p:sp>
        <p:nvSpPr>
          <p:cNvPr id="7" name="Rectangle 6" hidden="1"/>
          <p:cNvSpPr/>
          <p:nvPr>
            <p:custDataLst>
              <p:tags r:id="rId3"/>
            </p:custDataLst>
          </p:nvPr>
        </p:nvSpPr>
        <p:spPr bwMode="auto">
          <a:xfrm>
            <a:off x="1246293" y="71511"/>
            <a:ext cx="155439" cy="155439"/>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defTabSz="895327">
              <a:spcBef>
                <a:spcPct val="0"/>
              </a:spcBef>
              <a:spcAft>
                <a:spcPct val="0"/>
              </a:spcAft>
            </a:pPr>
            <a:endParaRPr lang="ru-RU" sz="1175" dirty="0">
              <a:solidFill>
                <a:prstClr val="white"/>
              </a:solidFill>
              <a:sym typeface="Calibri" panose="020F0502020204030204" pitchFamily="34" charset="0"/>
            </a:endParaRPr>
          </a:p>
        </p:txBody>
      </p:sp>
      <p:sp>
        <p:nvSpPr>
          <p:cNvPr id="54" name="TextBox 53"/>
          <p:cNvSpPr txBox="1"/>
          <p:nvPr/>
        </p:nvSpPr>
        <p:spPr>
          <a:xfrm>
            <a:off x="4089400" y="367381"/>
            <a:ext cx="6959600" cy="338554"/>
          </a:xfrm>
          <a:prstGeom prst="rect">
            <a:avLst/>
          </a:prstGeom>
          <a:solidFill>
            <a:srgbClr val="9B785D"/>
          </a:solidFill>
          <a:ln>
            <a:noFill/>
          </a:ln>
        </p:spPr>
        <p:txBody>
          <a:bodyPr wrap="square" lIns="396000" rtlCol="0">
            <a:spAutoFit/>
          </a:bodyPr>
          <a:lstStyle/>
          <a:p>
            <a:r>
              <a:rPr lang="ru-RU" sz="1600" b="1" dirty="0">
                <a:solidFill>
                  <a:schemeClr val="bg1"/>
                </a:solidFill>
                <a:latin typeface="Arial" pitchFamily="34" charset="0"/>
                <a:ea typeface="Segoe UI" pitchFamily="34" charset="0"/>
                <a:cs typeface="Arial" pitchFamily="34" charset="0"/>
              </a:rPr>
              <a:t>ПОДХОДЫ РЕАЛИЗАЦИИ </a:t>
            </a:r>
            <a:r>
              <a:rPr lang="ru-RU" sz="1600" b="1" dirty="0">
                <a:solidFill>
                  <a:schemeClr val="bg1"/>
                </a:solidFill>
                <a:latin typeface="Arial" pitchFamily="34" charset="0"/>
                <a:ea typeface="Segoe UI" pitchFamily="34" charset="0"/>
                <a:cs typeface="Arial" pitchFamily="34" charset="0"/>
              </a:rPr>
              <a:t>СТРАТЕГИИ В </a:t>
            </a:r>
            <a:r>
              <a:rPr lang="ru-RU" sz="1600" b="1" dirty="0">
                <a:solidFill>
                  <a:schemeClr val="bg1"/>
                </a:solidFill>
                <a:latin typeface="Arial" pitchFamily="34" charset="0"/>
                <a:ea typeface="Segoe UI" pitchFamily="34" charset="0"/>
                <a:cs typeface="Arial" pitchFamily="34" charset="0"/>
              </a:rPr>
              <a:t>2020 ГОДУ</a:t>
            </a:r>
            <a:endParaRPr lang="ru-RU" sz="1600" b="1" dirty="0">
              <a:solidFill>
                <a:schemeClr val="bg1"/>
              </a:solidFill>
              <a:latin typeface="Arial" pitchFamily="34" charset="0"/>
              <a:ea typeface="Segoe UI" pitchFamily="34" charset="0"/>
              <a:cs typeface="Arial" pitchFamily="34" charset="0"/>
            </a:endParaRPr>
          </a:p>
        </p:txBody>
      </p:sp>
      <p:sp>
        <p:nvSpPr>
          <p:cNvPr id="31" name="TextBox 30"/>
          <p:cNvSpPr txBox="1"/>
          <p:nvPr/>
        </p:nvSpPr>
        <p:spPr>
          <a:xfrm>
            <a:off x="1330974" y="1158426"/>
            <a:ext cx="9591025" cy="569387"/>
          </a:xfrm>
          <a:prstGeom prst="rect">
            <a:avLst/>
          </a:prstGeom>
          <a:noFill/>
        </p:spPr>
        <p:txBody>
          <a:bodyPr wrap="square" rtlCol="0">
            <a:spAutoFit/>
          </a:bodyPr>
          <a:lstStyle/>
          <a:p>
            <a:r>
              <a:rPr lang="ru-RU" sz="1550" b="1" dirty="0">
                <a:solidFill>
                  <a:schemeClr val="bg1"/>
                </a:solidFill>
                <a:latin typeface="Arial" panose="020B0604020202020204" pitchFamily="34" charset="0"/>
                <a:cs typeface="Arial" panose="020B0604020202020204" pitchFamily="34" charset="0"/>
              </a:rPr>
              <a:t>С экспертами рынка был произведен расчет тарифа на РМ в адрес РФЦ КЕГОК на 2019 год, равный 1,26 тенге/кВт-ч, в который заложен максимальный коэффициент штрафных санкций</a:t>
            </a:r>
            <a:endParaRPr lang="ru-RU" sz="1550" b="1" dirty="0">
              <a:solidFill>
                <a:schemeClr val="bg1"/>
              </a:solidFill>
              <a:latin typeface="Arial" panose="020B0604020202020204" pitchFamily="34" charset="0"/>
              <a:cs typeface="Arial" panose="020B0604020202020204" pitchFamily="34" charset="0"/>
            </a:endParaRPr>
          </a:p>
        </p:txBody>
      </p:sp>
      <p:sp>
        <p:nvSpPr>
          <p:cNvPr id="17" name="Slide Number Placeholder 2"/>
          <p:cNvSpPr txBox="1">
            <a:spLocks/>
          </p:cNvSpPr>
          <p:nvPr/>
        </p:nvSpPr>
        <p:spPr>
          <a:xfrm>
            <a:off x="8039822" y="6490646"/>
            <a:ext cx="2743200" cy="365125"/>
          </a:xfrm>
          <a:prstGeom prst="rect">
            <a:avLst/>
          </a:prstGeom>
        </p:spPr>
        <p:txBody>
          <a:bodyPr vert="horz" lIns="91440" tIns="45720" rIns="91440" bIns="45720" rtlCol="0" anchor="ctr"/>
          <a:lstStyle>
            <a:defPPr>
              <a:defRPr lang="ru-RU"/>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47F3C10-A55E-4865-80E2-5A036D9AB5C6}" type="slidenum">
              <a:rPr lang="ru-RU"/>
              <a:pPr/>
              <a:t>4</a:t>
            </a:fld>
            <a:endParaRPr lang="ru-RU" dirty="0"/>
          </a:p>
        </p:txBody>
      </p:sp>
      <p:sp>
        <p:nvSpPr>
          <p:cNvPr id="78" name="TextBox 77"/>
          <p:cNvSpPr txBox="1"/>
          <p:nvPr/>
        </p:nvSpPr>
        <p:spPr>
          <a:xfrm>
            <a:off x="1330973" y="5675037"/>
            <a:ext cx="9452048" cy="815608"/>
          </a:xfrm>
          <a:prstGeom prst="rect">
            <a:avLst/>
          </a:prstGeom>
          <a:solidFill>
            <a:srgbClr val="9B785D"/>
          </a:solidFill>
          <a:ln>
            <a:noFill/>
          </a:ln>
        </p:spPr>
        <p:txBody>
          <a:bodyPr wrap="square" rtlCol="0">
            <a:spAutoFit/>
          </a:bodyPr>
          <a:lstStyle/>
          <a:p>
            <a:pPr algn="just"/>
            <a:r>
              <a:rPr lang="ru-RU" sz="1500" b="1" dirty="0">
                <a:solidFill>
                  <a:schemeClr val="bg1"/>
                </a:solidFill>
              </a:rPr>
              <a:t>По данной формуле с целью исключения «скрытой» маржи ЭСО перед подписанием </a:t>
            </a:r>
            <a:r>
              <a:rPr lang="ru-RU" sz="1600" b="1" dirty="0">
                <a:solidFill>
                  <a:schemeClr val="bg1"/>
                </a:solidFill>
              </a:rPr>
              <a:t>акта </a:t>
            </a:r>
            <a:r>
              <a:rPr lang="ru-RU" sz="1600" b="1" dirty="0">
                <a:solidFill>
                  <a:schemeClr val="bg1"/>
                </a:solidFill>
              </a:rPr>
              <a:t>оказанных услуг (поставки </a:t>
            </a:r>
            <a:r>
              <a:rPr lang="ru-RU" sz="1600" b="1" dirty="0">
                <a:solidFill>
                  <a:schemeClr val="bg1"/>
                </a:solidFill>
              </a:rPr>
              <a:t>товаров)</a:t>
            </a:r>
            <a:r>
              <a:rPr lang="ru-RU" sz="1500" b="1" dirty="0">
                <a:solidFill>
                  <a:schemeClr val="bg1"/>
                </a:solidFill>
              </a:rPr>
              <a:t> поставщики на ежемесячной основе предоставляют расчет с предоставлением подтверждающих документов. При переговорах этот тариф должен быть рассчитан на год</a:t>
            </a:r>
            <a:endParaRPr lang="ru-RU" sz="1500" b="1" dirty="0">
              <a:solidFill>
                <a:schemeClr val="bg1"/>
              </a:solidFill>
            </a:endParaRPr>
          </a:p>
        </p:txBody>
      </p:sp>
      <p:sp>
        <p:nvSpPr>
          <p:cNvPr id="2" name="TextBox 1"/>
          <p:cNvSpPr txBox="1"/>
          <p:nvPr/>
        </p:nvSpPr>
        <p:spPr>
          <a:xfrm>
            <a:off x="1330975" y="1886988"/>
            <a:ext cx="9452048" cy="523220"/>
          </a:xfrm>
          <a:prstGeom prst="rect">
            <a:avLst/>
          </a:prstGeom>
          <a:noFill/>
        </p:spPr>
        <p:txBody>
          <a:bodyPr wrap="square" rtlCol="0">
            <a:spAutoFit/>
          </a:bodyPr>
          <a:lstStyle/>
          <a:p>
            <a:r>
              <a:rPr lang="ru-RU" sz="1400" b="1" dirty="0">
                <a:solidFill>
                  <a:srgbClr val="002060"/>
                </a:solidFill>
              </a:rPr>
              <a:t>СОГЛАСНО ИНТЕРВЬЮ С ЭКСПЕРТАМИ НА РЫНКЕ МОЩНОСТИ ТАРИФ РФЦ КЕГОК ВОЗМОЖНО ПЕРЕПРОВЕРИТЬ </a:t>
            </a:r>
          </a:p>
          <a:p>
            <a:r>
              <a:rPr lang="ru-RU" sz="1400" b="1" dirty="0">
                <a:solidFill>
                  <a:srgbClr val="002060"/>
                </a:solidFill>
              </a:rPr>
              <a:t>ПО КАЖДОМУ ПОСТАВЩИКУ (ЭСО) СЛЕДУЮЩИМ ОБРАЗОМ: </a:t>
            </a:r>
            <a:endParaRPr lang="ru-RU" sz="1400" b="1" dirty="0">
              <a:solidFill>
                <a:srgbClr val="002060"/>
              </a:solidFill>
            </a:endParaRPr>
          </a:p>
        </p:txBody>
      </p:sp>
      <p:sp>
        <p:nvSpPr>
          <p:cNvPr id="11" name="TextBox 10"/>
          <p:cNvSpPr txBox="1"/>
          <p:nvPr/>
        </p:nvSpPr>
        <p:spPr>
          <a:xfrm>
            <a:off x="1517021" y="2410209"/>
            <a:ext cx="9218929" cy="2985433"/>
          </a:xfrm>
          <a:prstGeom prst="rect">
            <a:avLst/>
          </a:prstGeom>
          <a:noFill/>
          <a:ln>
            <a:solidFill>
              <a:schemeClr val="bg1">
                <a:lumMod val="50000"/>
              </a:schemeClr>
            </a:solidFill>
          </a:ln>
        </p:spPr>
        <p:txBody>
          <a:bodyPr wrap="square" rtlCol="0">
            <a:spAutoFit/>
          </a:bodyPr>
          <a:lstStyle/>
          <a:p>
            <a:r>
              <a:rPr lang="ru-RU" sz="1400" b="1" dirty="0">
                <a:solidFill>
                  <a:schemeClr val="accent5">
                    <a:lumMod val="50000"/>
                  </a:schemeClr>
                </a:solidFill>
              </a:rPr>
              <a:t>Формула расчета:</a:t>
            </a:r>
          </a:p>
          <a:p>
            <a:r>
              <a:rPr lang="ru-RU" sz="1600" b="1" dirty="0">
                <a:solidFill>
                  <a:schemeClr val="accent5">
                    <a:lumMod val="50000"/>
                  </a:schemeClr>
                </a:solidFill>
              </a:rPr>
              <a:t>Т</a:t>
            </a:r>
            <a:r>
              <a:rPr lang="ru-RU" sz="1600" b="1" baseline="-25000" dirty="0">
                <a:solidFill>
                  <a:schemeClr val="accent5">
                    <a:lumMod val="50000"/>
                  </a:schemeClr>
                </a:solidFill>
              </a:rPr>
              <a:t>РФЦ</a:t>
            </a:r>
            <a:r>
              <a:rPr lang="ru-RU" sz="1400" b="1" baseline="-25000" dirty="0">
                <a:solidFill>
                  <a:schemeClr val="accent5">
                    <a:lumMod val="50000"/>
                  </a:schemeClr>
                </a:solidFill>
              </a:rPr>
              <a:t> </a:t>
            </a:r>
            <a:r>
              <a:rPr lang="ru-RU" sz="1400" cap="small" dirty="0">
                <a:solidFill>
                  <a:schemeClr val="accent5">
                    <a:lumMod val="50000"/>
                  </a:schemeClr>
                </a:solidFill>
              </a:rPr>
              <a:t> </a:t>
            </a:r>
            <a:r>
              <a:rPr lang="ru-RU" sz="1400" cap="small" dirty="0">
                <a:solidFill>
                  <a:schemeClr val="accent5">
                    <a:lumMod val="50000"/>
                  </a:schemeClr>
                </a:solidFill>
              </a:rPr>
              <a:t>= </a:t>
            </a:r>
            <a:r>
              <a:rPr lang="en-US" sz="1400" b="1" cap="small" dirty="0">
                <a:solidFill>
                  <a:schemeClr val="accent5">
                    <a:lumMod val="50000"/>
                  </a:schemeClr>
                </a:solidFill>
              </a:rPr>
              <a:t>V¹</a:t>
            </a:r>
            <a:r>
              <a:rPr lang="en-US" sz="1400" cap="small" dirty="0">
                <a:solidFill>
                  <a:schemeClr val="accent5">
                    <a:lumMod val="50000"/>
                  </a:schemeClr>
                </a:solidFill>
              </a:rPr>
              <a:t> * </a:t>
            </a:r>
            <a:r>
              <a:rPr lang="ru-RU" sz="1400" b="1" cap="small" dirty="0">
                <a:solidFill>
                  <a:schemeClr val="accent5">
                    <a:lumMod val="50000"/>
                  </a:schemeClr>
                </a:solidFill>
              </a:rPr>
              <a:t>РТ*Т1/</a:t>
            </a:r>
            <a:r>
              <a:rPr lang="en-US" sz="1400" b="1" cap="small" dirty="0">
                <a:solidFill>
                  <a:schemeClr val="accent5">
                    <a:lumMod val="50000"/>
                  </a:schemeClr>
                </a:solidFill>
              </a:rPr>
              <a:t> V²</a:t>
            </a:r>
            <a:r>
              <a:rPr lang="ru-RU" sz="1400" b="1" cap="small" dirty="0">
                <a:solidFill>
                  <a:schemeClr val="accent5">
                    <a:lumMod val="50000"/>
                  </a:schemeClr>
                </a:solidFill>
              </a:rPr>
              <a:t>, </a:t>
            </a:r>
          </a:p>
          <a:p>
            <a:r>
              <a:rPr lang="ru-RU" sz="1400" dirty="0">
                <a:solidFill>
                  <a:schemeClr val="accent5">
                    <a:lumMod val="50000"/>
                  </a:schemeClr>
                </a:solidFill>
              </a:rPr>
              <a:t>Где:</a:t>
            </a:r>
          </a:p>
          <a:p>
            <a:r>
              <a:rPr lang="ru-RU" sz="1400" cap="small" dirty="0">
                <a:solidFill>
                  <a:schemeClr val="accent5">
                    <a:lumMod val="50000"/>
                  </a:schemeClr>
                </a:solidFill>
              </a:rPr>
              <a:t>– </a:t>
            </a:r>
            <a:r>
              <a:rPr lang="ru-RU" sz="1400" b="1" cap="small" dirty="0">
                <a:solidFill>
                  <a:schemeClr val="accent5">
                    <a:lumMod val="50000"/>
                  </a:schemeClr>
                </a:solidFill>
              </a:rPr>
              <a:t>РТ </a:t>
            </a:r>
            <a:r>
              <a:rPr lang="ru-RU" sz="1400" b="1" cap="small" dirty="0">
                <a:solidFill>
                  <a:schemeClr val="accent5">
                    <a:lumMod val="50000"/>
                  </a:schemeClr>
                </a:solidFill>
              </a:rPr>
              <a:t>тенге/МВт </a:t>
            </a:r>
            <a:r>
              <a:rPr lang="ru-RU" sz="1400" b="1" cap="small" dirty="0">
                <a:solidFill>
                  <a:schemeClr val="accent5">
                    <a:lumMod val="50000"/>
                  </a:schemeClr>
                </a:solidFill>
              </a:rPr>
              <a:t>в месяц </a:t>
            </a:r>
            <a:r>
              <a:rPr lang="ru-RU" sz="1400" cap="small" dirty="0">
                <a:solidFill>
                  <a:schemeClr val="accent5">
                    <a:lumMod val="50000"/>
                  </a:schemeClr>
                </a:solidFill>
              </a:rPr>
              <a:t>– </a:t>
            </a:r>
            <a:r>
              <a:rPr lang="ru-RU" sz="1400" dirty="0">
                <a:solidFill>
                  <a:schemeClr val="accent5">
                    <a:lumMod val="50000"/>
                  </a:schemeClr>
                </a:solidFill>
              </a:rPr>
              <a:t>цена на услугу по обеспечению готовности электрической мощности к несению </a:t>
            </a:r>
            <a:r>
              <a:rPr lang="ru-RU" sz="1400" dirty="0">
                <a:solidFill>
                  <a:schemeClr val="accent5">
                    <a:lumMod val="50000"/>
                  </a:schemeClr>
                </a:solidFill>
              </a:rPr>
              <a:t>нагрузки. </a:t>
            </a:r>
            <a:r>
              <a:rPr lang="ru-RU" sz="1400" i="1" dirty="0">
                <a:solidFill>
                  <a:schemeClr val="accent5">
                    <a:lumMod val="50000"/>
                  </a:schemeClr>
                </a:solidFill>
              </a:rPr>
              <a:t>На </a:t>
            </a:r>
            <a:r>
              <a:rPr lang="ru-RU" sz="1400" i="1" dirty="0">
                <a:solidFill>
                  <a:schemeClr val="accent5">
                    <a:lumMod val="50000"/>
                  </a:schemeClr>
                </a:solidFill>
              </a:rPr>
              <a:t>2019 </a:t>
            </a:r>
            <a:r>
              <a:rPr lang="ru-RU" sz="1400" dirty="0">
                <a:solidFill>
                  <a:schemeClr val="accent5">
                    <a:lumMod val="50000"/>
                  </a:schemeClr>
                </a:solidFill>
              </a:rPr>
              <a:t>год тариф, сложившаяся по итогам централизованных торгов на площадке КОРЭМ составил 613 413 тенге/МВт в месяц . При этом, на 2020 год данный показатель будет определен по итогам централизованных торгов на базе АО «КОРЭМ»;</a:t>
            </a:r>
          </a:p>
          <a:p>
            <a:r>
              <a:rPr lang="ru-RU" sz="1400" dirty="0">
                <a:solidFill>
                  <a:schemeClr val="accent5">
                    <a:lumMod val="50000"/>
                  </a:schemeClr>
                </a:solidFill>
              </a:rPr>
              <a:t>-</a:t>
            </a:r>
            <a:r>
              <a:rPr lang="ru-RU" sz="1400" b="1" i="1" dirty="0">
                <a:solidFill>
                  <a:schemeClr val="accent5">
                    <a:lumMod val="50000"/>
                  </a:schemeClr>
                </a:solidFill>
              </a:rPr>
              <a:t> </a:t>
            </a:r>
            <a:r>
              <a:rPr lang="en-US" sz="1400" b="1" dirty="0">
                <a:solidFill>
                  <a:schemeClr val="accent5">
                    <a:lumMod val="50000"/>
                  </a:schemeClr>
                </a:solidFill>
              </a:rPr>
              <a:t>V¹</a:t>
            </a:r>
            <a:r>
              <a:rPr lang="ru-RU" sz="1400" dirty="0">
                <a:solidFill>
                  <a:schemeClr val="accent5">
                    <a:lumMod val="50000"/>
                  </a:schemeClr>
                </a:solidFill>
              </a:rPr>
              <a:t>, объем </a:t>
            </a:r>
            <a:r>
              <a:rPr lang="ru-RU" sz="1400" dirty="0">
                <a:solidFill>
                  <a:schemeClr val="accent5">
                    <a:lumMod val="50000"/>
                  </a:schemeClr>
                </a:solidFill>
              </a:rPr>
              <a:t>мощности, на которую заключен договор между ЭСО и РФЦ КЕГОК на расчетный год, МВт;</a:t>
            </a:r>
          </a:p>
          <a:p>
            <a:r>
              <a:rPr lang="ru-RU" sz="1400" i="1" dirty="0">
                <a:solidFill>
                  <a:schemeClr val="accent5">
                    <a:lumMod val="50000"/>
                  </a:schemeClr>
                </a:solidFill>
              </a:rPr>
              <a:t>- </a:t>
            </a:r>
            <a:r>
              <a:rPr lang="en-US" sz="1400" b="1" dirty="0">
                <a:solidFill>
                  <a:schemeClr val="accent5">
                    <a:lumMod val="50000"/>
                  </a:schemeClr>
                </a:solidFill>
              </a:rPr>
              <a:t>V²</a:t>
            </a:r>
            <a:r>
              <a:rPr lang="ru-RU" sz="1400" dirty="0">
                <a:solidFill>
                  <a:schemeClr val="accent5">
                    <a:lumMod val="50000"/>
                  </a:schemeClr>
                </a:solidFill>
              </a:rPr>
              <a:t>, </a:t>
            </a:r>
            <a:r>
              <a:rPr lang="ru-RU" sz="1400" dirty="0">
                <a:solidFill>
                  <a:schemeClr val="accent5">
                    <a:lumMod val="50000"/>
                  </a:schemeClr>
                </a:solidFill>
              </a:rPr>
              <a:t>объем фактической потребленной электроэнергии за расчетный период, кВт-ч;</a:t>
            </a:r>
          </a:p>
          <a:p>
            <a:r>
              <a:rPr lang="ru-RU" sz="1400" dirty="0">
                <a:solidFill>
                  <a:schemeClr val="accent5">
                    <a:lumMod val="50000"/>
                  </a:schemeClr>
                </a:solidFill>
              </a:rPr>
              <a:t>-</a:t>
            </a:r>
            <a:r>
              <a:rPr lang="ru-RU" sz="1400" b="1" dirty="0">
                <a:solidFill>
                  <a:schemeClr val="accent5">
                    <a:lumMod val="50000"/>
                  </a:schemeClr>
                </a:solidFill>
              </a:rPr>
              <a:t> Т1 </a:t>
            </a:r>
            <a:r>
              <a:rPr lang="ru-RU" sz="1400" dirty="0">
                <a:solidFill>
                  <a:schemeClr val="accent5">
                    <a:lumMod val="50000"/>
                  </a:schemeClr>
                </a:solidFill>
              </a:rPr>
              <a:t>– расчетный период, месяцев.</a:t>
            </a:r>
          </a:p>
          <a:p>
            <a:endParaRPr lang="ru-RU" sz="1400" b="1" dirty="0">
              <a:solidFill>
                <a:schemeClr val="accent5">
                  <a:lumMod val="50000"/>
                </a:schemeClr>
              </a:solidFill>
              <a:effectLst>
                <a:outerShdw blurRad="38100" dist="38100" dir="2700000" algn="tl">
                  <a:srgbClr val="000000">
                    <a:alpha val="43137"/>
                  </a:srgbClr>
                </a:outerShdw>
              </a:effectLst>
            </a:endParaRPr>
          </a:p>
          <a:p>
            <a:r>
              <a:rPr lang="ru-RU" sz="1600" b="1" dirty="0">
                <a:solidFill>
                  <a:schemeClr val="accent5">
                    <a:lumMod val="50000"/>
                  </a:schemeClr>
                </a:solidFill>
                <a:effectLst>
                  <a:outerShdw blurRad="38100" dist="38100" dir="2700000" algn="tl">
                    <a:srgbClr val="000000">
                      <a:alpha val="43137"/>
                    </a:srgbClr>
                  </a:outerShdw>
                </a:effectLst>
              </a:rPr>
              <a:t>Данный </a:t>
            </a:r>
            <a:r>
              <a:rPr lang="ru-RU" sz="1600" b="1" dirty="0">
                <a:solidFill>
                  <a:schemeClr val="accent5">
                    <a:lumMod val="50000"/>
                  </a:schemeClr>
                </a:solidFill>
                <a:effectLst>
                  <a:outerShdw blurRad="38100" dist="38100" dir="2700000" algn="tl">
                    <a:srgbClr val="000000">
                      <a:alpha val="43137"/>
                    </a:srgbClr>
                  </a:outerShdw>
                </a:effectLst>
              </a:rPr>
              <a:t>тариф варьируется в пределах от 0,5 до 1,2604 тенге/кВт-ч*. </a:t>
            </a:r>
          </a:p>
          <a:p>
            <a:r>
              <a:rPr lang="ru-RU" sz="1600" b="1" dirty="0">
                <a:solidFill>
                  <a:schemeClr val="accent5">
                    <a:lumMod val="50000"/>
                  </a:schemeClr>
                </a:solidFill>
                <a:effectLst>
                  <a:outerShdw blurRad="38100" dist="38100" dir="2700000" algn="tl">
                    <a:srgbClr val="000000">
                      <a:alpha val="43137"/>
                    </a:srgbClr>
                  </a:outerShdw>
                </a:effectLst>
              </a:rPr>
              <a:t>На 2020 год тариф будет изменен по итогам торгов в ноябре 2019 года</a:t>
            </a:r>
          </a:p>
        </p:txBody>
      </p:sp>
    </p:spTree>
    <p:extLst>
      <p:ext uri="{BB962C8B-B14F-4D97-AF65-F5344CB8AC3E}">
        <p14:creationId xmlns:p14="http://schemas.microsoft.com/office/powerpoint/2010/main" val="25622979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24852" y="1766068"/>
            <a:ext cx="9374255" cy="441293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aphicFrame>
        <p:nvGraphicFramePr>
          <p:cNvPr id="13" name="Объект 12" hidden="1"/>
          <p:cNvGraphicFramePr>
            <a:graphicFrameLocks noChangeAspect="1"/>
          </p:cNvGraphicFramePr>
          <p:nvPr>
            <p:custDataLst>
              <p:tags r:id="rId2"/>
            </p:custDataLst>
            <p:extLst/>
          </p:nvPr>
        </p:nvGraphicFramePr>
        <p:xfrm>
          <a:off x="1247846" y="73064"/>
          <a:ext cx="1554" cy="1554"/>
        </p:xfrm>
        <a:graphic>
          <a:graphicData uri="http://schemas.openxmlformats.org/presentationml/2006/ole">
            <mc:AlternateContent xmlns:mc="http://schemas.openxmlformats.org/markup-compatibility/2006">
              <mc:Choice xmlns:v="urn:schemas-microsoft-com:vml" Requires="v">
                <p:oleObj spid="_x0000_s12290" name="Слайд think-cell" r:id="rId6" imgW="270" imgH="270" progId="TCLayout.ActiveDocument.1">
                  <p:embed/>
                </p:oleObj>
              </mc:Choice>
              <mc:Fallback>
                <p:oleObj name="Слайд think-cell" r:id="rId6" imgW="270" imgH="270" progId="TCLayout.ActiveDocument.1">
                  <p:embed/>
                  <p:pic>
                    <p:nvPicPr>
                      <p:cNvPr id="0" name=""/>
                      <p:cNvPicPr/>
                      <p:nvPr/>
                    </p:nvPicPr>
                    <p:blipFill>
                      <a:blip r:embed="rId7"/>
                      <a:stretch>
                        <a:fillRect/>
                      </a:stretch>
                    </p:blipFill>
                    <p:spPr>
                      <a:xfrm>
                        <a:off x="1247846" y="73064"/>
                        <a:ext cx="1554" cy="1554"/>
                      </a:xfrm>
                      <a:prstGeom prst="rect">
                        <a:avLst/>
                      </a:prstGeom>
                    </p:spPr>
                  </p:pic>
                </p:oleObj>
              </mc:Fallback>
            </mc:AlternateContent>
          </a:graphicData>
        </a:graphic>
      </p:graphicFrame>
      <p:sp>
        <p:nvSpPr>
          <p:cNvPr id="7" name="Rectangle 6" hidden="1"/>
          <p:cNvSpPr/>
          <p:nvPr>
            <p:custDataLst>
              <p:tags r:id="rId3"/>
            </p:custDataLst>
          </p:nvPr>
        </p:nvSpPr>
        <p:spPr bwMode="auto">
          <a:xfrm>
            <a:off x="1246293" y="71511"/>
            <a:ext cx="155439" cy="155439"/>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defTabSz="895327">
              <a:spcBef>
                <a:spcPct val="0"/>
              </a:spcBef>
              <a:spcAft>
                <a:spcPct val="0"/>
              </a:spcAft>
            </a:pPr>
            <a:endParaRPr lang="ru-RU" sz="1175" dirty="0">
              <a:solidFill>
                <a:prstClr val="white"/>
              </a:solidFill>
              <a:sym typeface="Calibri" panose="020F0502020204030204" pitchFamily="34" charset="0"/>
            </a:endParaRPr>
          </a:p>
        </p:txBody>
      </p:sp>
      <p:sp>
        <p:nvSpPr>
          <p:cNvPr id="54" name="TextBox 53"/>
          <p:cNvSpPr txBox="1"/>
          <p:nvPr/>
        </p:nvSpPr>
        <p:spPr>
          <a:xfrm>
            <a:off x="4089400" y="367381"/>
            <a:ext cx="6959600" cy="338554"/>
          </a:xfrm>
          <a:prstGeom prst="rect">
            <a:avLst/>
          </a:prstGeom>
          <a:solidFill>
            <a:srgbClr val="9B785D"/>
          </a:solidFill>
          <a:ln>
            <a:noFill/>
          </a:ln>
        </p:spPr>
        <p:txBody>
          <a:bodyPr wrap="square" lIns="396000" rtlCol="0">
            <a:spAutoFit/>
          </a:bodyPr>
          <a:lstStyle/>
          <a:p>
            <a:pPr defTabSz="895327"/>
            <a:r>
              <a:rPr lang="ru-RU" sz="1600" b="1" dirty="0">
                <a:solidFill>
                  <a:prstClr val="white"/>
                </a:solidFill>
                <a:latin typeface="Arial" panose="020B0604020202020204" pitchFamily="34" charset="0"/>
                <a:ea typeface="Segoe UI" pitchFamily="34" charset="0"/>
                <a:cs typeface="Arial" pitchFamily="34" charset="0"/>
              </a:rPr>
              <a:t>ПОДХОДЫ К ЗАКЛЮЧЕНИЮ ДОГОВОРОВ НА 2020 ГОД</a:t>
            </a:r>
            <a:endParaRPr lang="ru-RU" sz="1600" b="1" dirty="0">
              <a:solidFill>
                <a:prstClr val="white"/>
              </a:solidFill>
              <a:latin typeface="Arial" panose="020B0604020202020204" pitchFamily="34" charset="0"/>
              <a:ea typeface="Segoe UI" pitchFamily="34" charset="0"/>
              <a:cs typeface="Arial" pitchFamily="34" charset="0"/>
            </a:endParaRPr>
          </a:p>
        </p:txBody>
      </p:sp>
      <p:sp>
        <p:nvSpPr>
          <p:cNvPr id="4" name="Slide Number Placeholder 3"/>
          <p:cNvSpPr>
            <a:spLocks noGrp="1"/>
          </p:cNvSpPr>
          <p:nvPr>
            <p:ph type="sldNum" sz="quarter" idx="12"/>
          </p:nvPr>
        </p:nvSpPr>
        <p:spPr>
          <a:xfrm>
            <a:off x="8570256" y="6492876"/>
            <a:ext cx="2228850" cy="365125"/>
          </a:xfrm>
        </p:spPr>
        <p:txBody>
          <a:bodyPr/>
          <a:lstStyle/>
          <a:p>
            <a:fld id="{447F3C10-A55E-4865-80E2-5A036D9AB5C6}" type="slidenum">
              <a:rPr lang="ru-RU" smtClean="0">
                <a:solidFill>
                  <a:schemeClr val="bg1">
                    <a:lumMod val="50000"/>
                  </a:schemeClr>
                </a:solidFill>
              </a:rPr>
              <a:t>5</a:t>
            </a:fld>
            <a:endParaRPr lang="ru-RU" dirty="0">
              <a:solidFill>
                <a:schemeClr val="bg1">
                  <a:lumMod val="50000"/>
                </a:schemeClr>
              </a:solidFill>
            </a:endParaRPr>
          </a:p>
        </p:txBody>
      </p:sp>
      <p:sp>
        <p:nvSpPr>
          <p:cNvPr id="68" name="TextBox 67"/>
          <p:cNvSpPr txBox="1"/>
          <p:nvPr/>
        </p:nvSpPr>
        <p:spPr>
          <a:xfrm>
            <a:off x="1364563" y="1184805"/>
            <a:ext cx="9494835" cy="523220"/>
          </a:xfrm>
          <a:prstGeom prst="rect">
            <a:avLst/>
          </a:prstGeom>
          <a:noFill/>
        </p:spPr>
        <p:txBody>
          <a:bodyPr wrap="square" rtlCol="0">
            <a:spAutoFit/>
          </a:bodyPr>
          <a:lstStyle/>
          <a:p>
            <a:r>
              <a:rPr lang="ru-RU" sz="1400" b="1" dirty="0">
                <a:solidFill>
                  <a:schemeClr val="bg1"/>
                </a:solidFill>
                <a:latin typeface="Arial" panose="020B0604020202020204" pitchFamily="34" charset="0"/>
                <a:cs typeface="Arial" panose="020B0604020202020204" pitchFamily="34" charset="0"/>
              </a:rPr>
              <a:t>На основе </a:t>
            </a:r>
            <a:r>
              <a:rPr lang="ru-RU" sz="1400" b="1" dirty="0">
                <a:solidFill>
                  <a:schemeClr val="bg1"/>
                </a:solidFill>
                <a:latin typeface="Arial" panose="020B0604020202020204" pitchFamily="34" charset="0"/>
                <a:cs typeface="Arial" panose="020B0604020202020204" pitchFamily="34" charset="0"/>
              </a:rPr>
              <a:t>результатов анализа внутренней и внешней среды предлагаются типовые условия для заключения договоров на поставку ЭЭ в 2020 году и в последующие годы реализации Стратегии</a:t>
            </a:r>
            <a:endParaRPr lang="ru-RU" sz="1400" b="1" dirty="0">
              <a:solidFill>
                <a:schemeClr val="bg1"/>
              </a:solidFill>
              <a:latin typeface="Arial" panose="020B0604020202020204" pitchFamily="34" charset="0"/>
              <a:cs typeface="Arial" panose="020B0604020202020204" pitchFamily="34" charset="0"/>
            </a:endParaRPr>
          </a:p>
        </p:txBody>
      </p:sp>
      <p:sp>
        <p:nvSpPr>
          <p:cNvPr id="70" name="TextBox 69"/>
          <p:cNvSpPr txBox="1"/>
          <p:nvPr/>
        </p:nvSpPr>
        <p:spPr>
          <a:xfrm>
            <a:off x="1184369" y="1708025"/>
            <a:ext cx="9675029" cy="4832092"/>
          </a:xfrm>
          <a:prstGeom prst="rect">
            <a:avLst/>
          </a:prstGeom>
          <a:noFill/>
        </p:spPr>
        <p:txBody>
          <a:bodyPr wrap="square" rtlCol="0">
            <a:spAutoFit/>
          </a:bodyPr>
          <a:lstStyle/>
          <a:p>
            <a:pPr marL="177800" indent="-177800">
              <a:buAutoNum type="arabicPeriod"/>
            </a:pPr>
            <a:r>
              <a:rPr lang="ru-RU" sz="900" b="1" dirty="0">
                <a:solidFill>
                  <a:schemeClr val="accent5">
                    <a:lumMod val="50000"/>
                  </a:schemeClr>
                </a:solidFill>
              </a:rPr>
              <a:t>Наличие подтверждающих документов. </a:t>
            </a:r>
            <a:r>
              <a:rPr lang="ru-RU" sz="900" dirty="0">
                <a:solidFill>
                  <a:schemeClr val="accent5">
                    <a:lumMod val="50000"/>
                  </a:schemeClr>
                </a:solidFill>
              </a:rPr>
              <a:t>При заключении договора Поставщик должен предоставить копии договоров на транспортировку электроэнергии с РЭК, </a:t>
            </a:r>
            <a:r>
              <a:rPr lang="ru-RU" sz="900" dirty="0" err="1">
                <a:solidFill>
                  <a:schemeClr val="accent5">
                    <a:lumMod val="50000"/>
                  </a:schemeClr>
                </a:solidFill>
              </a:rPr>
              <a:t>энергопередающими</a:t>
            </a:r>
            <a:r>
              <a:rPr lang="ru-RU" sz="900" dirty="0">
                <a:solidFill>
                  <a:schemeClr val="accent5">
                    <a:lumMod val="50000"/>
                  </a:schemeClr>
                </a:solidFill>
              </a:rPr>
              <a:t> организациями, АО «</a:t>
            </a:r>
            <a:r>
              <a:rPr lang="en-US" sz="900" dirty="0">
                <a:solidFill>
                  <a:schemeClr val="accent5">
                    <a:lumMod val="50000"/>
                  </a:schemeClr>
                </a:solidFill>
              </a:rPr>
              <a:t>KEGOC</a:t>
            </a:r>
            <a:r>
              <a:rPr lang="ru-RU" sz="900" dirty="0">
                <a:solidFill>
                  <a:schemeClr val="accent5">
                    <a:lumMod val="50000"/>
                  </a:schemeClr>
                </a:solidFill>
              </a:rPr>
              <a:t>», </a:t>
            </a:r>
            <a:r>
              <a:rPr lang="ru-RU" sz="900" dirty="0">
                <a:solidFill>
                  <a:schemeClr val="accent5">
                    <a:lumMod val="50000"/>
                  </a:schemeClr>
                </a:solidFill>
              </a:rPr>
              <a:t>на поставку </a:t>
            </a:r>
            <a:r>
              <a:rPr lang="ru-RU" sz="900" dirty="0">
                <a:solidFill>
                  <a:schemeClr val="accent5">
                    <a:lumMod val="50000"/>
                  </a:schemeClr>
                </a:solidFill>
              </a:rPr>
              <a:t>электроэнергии со всеми генерирующими компаниями, АО «КОРЭМ», </a:t>
            </a:r>
            <a:r>
              <a:rPr lang="ru-RU" sz="900" dirty="0">
                <a:solidFill>
                  <a:schemeClr val="accent5">
                    <a:lumMod val="50000"/>
                  </a:schemeClr>
                </a:solidFill>
              </a:rPr>
              <a:t>РФЦ </a:t>
            </a:r>
            <a:r>
              <a:rPr lang="ru-RU" sz="900" dirty="0">
                <a:solidFill>
                  <a:schemeClr val="accent5">
                    <a:lumMod val="50000"/>
                  </a:schemeClr>
                </a:solidFill>
              </a:rPr>
              <a:t>АО </a:t>
            </a:r>
            <a:r>
              <a:rPr lang="ru-RU" sz="900" dirty="0">
                <a:solidFill>
                  <a:schemeClr val="accent5">
                    <a:lumMod val="50000"/>
                  </a:schemeClr>
                </a:solidFill>
              </a:rPr>
              <a:t>«</a:t>
            </a:r>
            <a:r>
              <a:rPr lang="ru-RU" sz="900" dirty="0">
                <a:solidFill>
                  <a:schemeClr val="accent5">
                    <a:lumMod val="50000"/>
                  </a:schemeClr>
                </a:solidFill>
              </a:rPr>
              <a:t>КЕГОК».  </a:t>
            </a:r>
            <a:endParaRPr lang="ru-RU" sz="900" b="1" dirty="0">
              <a:solidFill>
                <a:schemeClr val="accent5">
                  <a:lumMod val="50000"/>
                </a:schemeClr>
              </a:solidFill>
            </a:endParaRPr>
          </a:p>
          <a:p>
            <a:pPr marL="177800" indent="-177800">
              <a:buAutoNum type="arabicPeriod"/>
            </a:pPr>
            <a:endParaRPr lang="ru-RU" sz="800" b="1" dirty="0">
              <a:solidFill>
                <a:schemeClr val="accent5">
                  <a:lumMod val="50000"/>
                </a:schemeClr>
              </a:solidFill>
            </a:endParaRPr>
          </a:p>
          <a:p>
            <a:pPr marL="177800" indent="-177800">
              <a:buAutoNum type="arabicPeriod"/>
            </a:pPr>
            <a:r>
              <a:rPr lang="ru-RU" sz="900" b="1" dirty="0">
                <a:solidFill>
                  <a:schemeClr val="accent5">
                    <a:lumMod val="50000"/>
                  </a:schemeClr>
                </a:solidFill>
              </a:rPr>
              <a:t>Прозрачное ценообразование. </a:t>
            </a:r>
            <a:r>
              <a:rPr lang="ru-RU" sz="900" dirty="0">
                <a:solidFill>
                  <a:schemeClr val="accent5">
                    <a:lumMod val="50000"/>
                  </a:schemeClr>
                </a:solidFill>
              </a:rPr>
              <a:t>В договоре должна быть указана расшифровка тарифа за 1 кВт-ч с указанием всего транзита до точки подключения, тарифа РФЦ АО «КЕГОК», а также величина сбытовой надбавки и цена </a:t>
            </a:r>
            <a:r>
              <a:rPr lang="ru-RU" sz="900" dirty="0" err="1">
                <a:solidFill>
                  <a:schemeClr val="accent5">
                    <a:lumMod val="50000"/>
                  </a:schemeClr>
                </a:solidFill>
              </a:rPr>
              <a:t>энергоисточника</a:t>
            </a:r>
            <a:r>
              <a:rPr lang="ru-RU" sz="900" dirty="0">
                <a:solidFill>
                  <a:schemeClr val="accent5">
                    <a:lumMod val="50000"/>
                  </a:schemeClr>
                </a:solidFill>
              </a:rPr>
              <a:t> (-</a:t>
            </a:r>
            <a:r>
              <a:rPr lang="ru-RU" sz="900" dirty="0" err="1">
                <a:solidFill>
                  <a:schemeClr val="accent5">
                    <a:lumMod val="50000"/>
                  </a:schemeClr>
                </a:solidFill>
              </a:rPr>
              <a:t>ов</a:t>
            </a:r>
            <a:r>
              <a:rPr lang="ru-RU" sz="900" dirty="0">
                <a:solidFill>
                  <a:schemeClr val="accent5">
                    <a:lumMod val="50000"/>
                  </a:schemeClr>
                </a:solidFill>
              </a:rPr>
              <a:t>) с указанием его (их) наименований. Заказчик должен включить в условия договора, что Заказчик по итогам мониторинга рынка по балансу НДЦ КЕГОК, в случае выявления уменьшения цены у </a:t>
            </a:r>
            <a:r>
              <a:rPr lang="ru-RU" sz="900" dirty="0" err="1">
                <a:solidFill>
                  <a:schemeClr val="accent5">
                    <a:lumMod val="50000"/>
                  </a:schemeClr>
                </a:solidFill>
              </a:rPr>
              <a:t>энергоисточника</a:t>
            </a:r>
            <a:r>
              <a:rPr lang="ru-RU" sz="900" dirty="0">
                <a:solidFill>
                  <a:schemeClr val="accent5">
                    <a:lumMod val="50000"/>
                  </a:schemeClr>
                </a:solidFill>
              </a:rPr>
              <a:t>, цена договора должна быть скорректирована. Фактическая оплата по договору осуществляется по формуле цены.</a:t>
            </a:r>
            <a:endParaRPr lang="ru-RU" sz="900" b="1" dirty="0">
              <a:solidFill>
                <a:schemeClr val="accent5">
                  <a:lumMod val="50000"/>
                </a:schemeClr>
              </a:solidFill>
            </a:endParaRPr>
          </a:p>
          <a:p>
            <a:pPr marL="177800" indent="-177800">
              <a:buAutoNum type="arabicPeriod"/>
            </a:pPr>
            <a:endParaRPr lang="ru-RU" sz="800" b="1" dirty="0">
              <a:solidFill>
                <a:schemeClr val="accent5">
                  <a:lumMod val="50000"/>
                </a:schemeClr>
              </a:solidFill>
            </a:endParaRPr>
          </a:p>
          <a:p>
            <a:pPr marL="177800" indent="-177800">
              <a:buAutoNum type="arabicPeriod"/>
            </a:pPr>
            <a:r>
              <a:rPr lang="ru-RU" sz="900" b="1" dirty="0">
                <a:solidFill>
                  <a:schemeClr val="accent5">
                    <a:lumMod val="50000"/>
                  </a:schemeClr>
                </a:solidFill>
              </a:rPr>
              <a:t>Провайдеры баланса по финансовому регулированию дисбалансов электроэнергии. </a:t>
            </a:r>
            <a:r>
              <a:rPr lang="ru-RU" sz="900" dirty="0">
                <a:solidFill>
                  <a:schemeClr val="accent5">
                    <a:lumMod val="50000"/>
                  </a:schemeClr>
                </a:solidFill>
              </a:rPr>
              <a:t>В случае, если у одного потребителя будет определено несколько поставщиков, необходимо в договоре указать условие о заключении договора с Системным оператором по </a:t>
            </a:r>
            <a:r>
              <a:rPr lang="ru-RU" sz="900" dirty="0" err="1">
                <a:solidFill>
                  <a:schemeClr val="accent5">
                    <a:lumMod val="50000"/>
                  </a:schemeClr>
                </a:solidFill>
              </a:rPr>
              <a:t>провайдерству</a:t>
            </a:r>
            <a:r>
              <a:rPr lang="ru-RU" sz="900" dirty="0">
                <a:solidFill>
                  <a:schemeClr val="accent5">
                    <a:lumMod val="50000"/>
                  </a:schemeClr>
                </a:solidFill>
              </a:rPr>
              <a:t>.  </a:t>
            </a:r>
          </a:p>
          <a:p>
            <a:pPr marL="177800" indent="-177800">
              <a:buAutoNum type="arabicPeriod"/>
            </a:pPr>
            <a:endParaRPr lang="ru-RU" sz="800" b="1" dirty="0">
              <a:solidFill>
                <a:schemeClr val="accent5">
                  <a:lumMod val="50000"/>
                </a:schemeClr>
              </a:solidFill>
            </a:endParaRPr>
          </a:p>
          <a:p>
            <a:pPr marL="177800" indent="-177800">
              <a:buAutoNum type="arabicPeriod"/>
            </a:pPr>
            <a:r>
              <a:rPr lang="ru-RU" sz="900" b="1" dirty="0">
                <a:solidFill>
                  <a:schemeClr val="accent5">
                    <a:lumMod val="50000"/>
                  </a:schemeClr>
                </a:solidFill>
              </a:rPr>
              <a:t>Увеличение цены не допускается</a:t>
            </a:r>
            <a:r>
              <a:rPr lang="ru-RU" sz="900" dirty="0">
                <a:solidFill>
                  <a:schemeClr val="accent5">
                    <a:lumMod val="50000"/>
                  </a:schemeClr>
                </a:solidFill>
              </a:rPr>
              <a:t>. Рычаги стратегии направлены на снижение цены у </a:t>
            </a:r>
            <a:r>
              <a:rPr lang="ru-RU" sz="900" u="sng" dirty="0" err="1">
                <a:solidFill>
                  <a:schemeClr val="accent5">
                    <a:lumMod val="50000"/>
                  </a:schemeClr>
                </a:solidFill>
              </a:rPr>
              <a:t>энергоисточника</a:t>
            </a:r>
            <a:r>
              <a:rPr lang="ru-RU" sz="900" u="sng" dirty="0">
                <a:solidFill>
                  <a:schemeClr val="accent5">
                    <a:lumMod val="50000"/>
                  </a:schemeClr>
                </a:solidFill>
              </a:rPr>
              <a:t> и сбытовой надбавки ЭСО</a:t>
            </a:r>
            <a:r>
              <a:rPr lang="ru-RU" sz="900" dirty="0">
                <a:solidFill>
                  <a:schemeClr val="accent5">
                    <a:lumMod val="50000"/>
                  </a:schemeClr>
                </a:solidFill>
              </a:rPr>
              <a:t>, соответственно конечная цена договора не может быть изменена в сторону увеличения. Необоснованное повышение тарифа ЭСО </a:t>
            </a:r>
            <a:r>
              <a:rPr lang="ru-RU" sz="900" b="1" u="sng" dirty="0">
                <a:solidFill>
                  <a:schemeClr val="accent5">
                    <a:lumMod val="50000"/>
                  </a:schemeClr>
                </a:solidFill>
              </a:rPr>
              <a:t>признается ненадлежащим исполнением договора о закупках</a:t>
            </a:r>
            <a:r>
              <a:rPr lang="ru-RU" sz="900" dirty="0">
                <a:solidFill>
                  <a:schemeClr val="accent5">
                    <a:lumMod val="50000"/>
                  </a:schemeClr>
                </a:solidFill>
              </a:rPr>
              <a:t>, Заказчик удерживает обеспечение исполнения договора.</a:t>
            </a:r>
            <a:r>
              <a:rPr lang="en-US" sz="900" dirty="0">
                <a:solidFill>
                  <a:schemeClr val="accent5">
                    <a:lumMod val="50000"/>
                  </a:schemeClr>
                </a:solidFill>
              </a:rPr>
              <a:t> </a:t>
            </a:r>
            <a:r>
              <a:rPr lang="ru-RU" sz="900" dirty="0">
                <a:solidFill>
                  <a:schemeClr val="accent5">
                    <a:lumMod val="50000"/>
                  </a:schemeClr>
                </a:solidFill>
              </a:rPr>
              <a:t>В случае изменений тарифов энергопередающих и энергопроизводящих организаций в соответствии с приказом уполномоченного государственного органа в сторону уменьшения цена договора должна быть скорректирована. В случае увеличения тарифов </a:t>
            </a:r>
            <a:r>
              <a:rPr lang="ru-RU" sz="900" dirty="0" err="1">
                <a:solidFill>
                  <a:schemeClr val="accent5">
                    <a:lumMod val="50000"/>
                  </a:schemeClr>
                </a:solidFill>
              </a:rPr>
              <a:t>энергопроизводящим</a:t>
            </a:r>
            <a:r>
              <a:rPr lang="ru-RU" sz="900" dirty="0">
                <a:solidFill>
                  <a:schemeClr val="accent5">
                    <a:lumMod val="50000"/>
                  </a:schemeClr>
                </a:solidFill>
              </a:rPr>
              <a:t> организациям в соответствии с приказом Министерства энергетики РК и наличия уведомления со стороны Поставщика об увеличении цены договора, в условиях договора должно быть предусмотрено, что в данном случае цена будет пересмотрена при наличии обоснования. Поставщик обязан предоставить расчеты маржи и обоснования отрицательного влияния на предпринимательскую деятельность Поставщика.  </a:t>
            </a:r>
          </a:p>
          <a:p>
            <a:pPr marL="177800" indent="-177800">
              <a:buAutoNum type="arabicPeriod"/>
            </a:pPr>
            <a:endParaRPr lang="ru-RU" sz="800" b="1" u="sng" dirty="0">
              <a:solidFill>
                <a:schemeClr val="accent5">
                  <a:lumMod val="50000"/>
                </a:schemeClr>
              </a:solidFill>
            </a:endParaRPr>
          </a:p>
          <a:p>
            <a:pPr marL="177800" indent="-177800">
              <a:buAutoNum type="arabicPeriod"/>
            </a:pPr>
            <a:r>
              <a:rPr lang="ru-RU" sz="900" b="1" dirty="0">
                <a:solidFill>
                  <a:srgbClr val="002060"/>
                </a:solidFill>
              </a:rPr>
              <a:t>Наличие формулы цена у </a:t>
            </a:r>
            <a:r>
              <a:rPr lang="ru-RU" sz="900" b="1" dirty="0" err="1">
                <a:solidFill>
                  <a:srgbClr val="002060"/>
                </a:solidFill>
              </a:rPr>
              <a:t>энергоисточника</a:t>
            </a:r>
            <a:r>
              <a:rPr lang="ru-RU" sz="900" b="1" dirty="0">
                <a:solidFill>
                  <a:srgbClr val="002060"/>
                </a:solidFill>
              </a:rPr>
              <a:t> (</a:t>
            </a:r>
            <a:r>
              <a:rPr lang="ru-RU" sz="900" b="1" dirty="0" err="1">
                <a:solidFill>
                  <a:srgbClr val="002060"/>
                </a:solidFill>
              </a:rPr>
              <a:t>ов</a:t>
            </a:r>
            <a:r>
              <a:rPr lang="ru-RU" sz="900" b="1" dirty="0">
                <a:solidFill>
                  <a:srgbClr val="002060"/>
                </a:solidFill>
              </a:rPr>
              <a:t>) и тарифа на рынке мощности РФЦ КЕГОК. </a:t>
            </a:r>
            <a:r>
              <a:rPr lang="ru-RU" sz="900" dirty="0">
                <a:solidFill>
                  <a:srgbClr val="002060"/>
                </a:solidFill>
              </a:rPr>
              <a:t>В условия договора должны быть включены формулы цены у </a:t>
            </a:r>
            <a:r>
              <a:rPr lang="ru-RU" sz="900" dirty="0" err="1">
                <a:solidFill>
                  <a:srgbClr val="002060"/>
                </a:solidFill>
              </a:rPr>
              <a:t>энергоисточника</a:t>
            </a:r>
            <a:r>
              <a:rPr lang="ru-RU" sz="900" dirty="0">
                <a:solidFill>
                  <a:srgbClr val="002060"/>
                </a:solidFill>
              </a:rPr>
              <a:t> и </a:t>
            </a:r>
            <a:r>
              <a:rPr lang="ru-RU" sz="900" dirty="0" err="1">
                <a:solidFill>
                  <a:srgbClr val="002060"/>
                </a:solidFill>
              </a:rPr>
              <a:t>тфарифа</a:t>
            </a:r>
            <a:r>
              <a:rPr lang="ru-RU" sz="900" dirty="0">
                <a:solidFill>
                  <a:srgbClr val="002060"/>
                </a:solidFill>
              </a:rPr>
              <a:t> на рынке мощности в соответствии с требованиями Стратегии, а также условия корректировки цены и условия для оплаты согласно Стратегии. </a:t>
            </a:r>
          </a:p>
          <a:p>
            <a:pPr marL="177800" indent="-177800">
              <a:buAutoNum type="arabicPeriod"/>
            </a:pPr>
            <a:endParaRPr lang="ru-RU" sz="800" dirty="0">
              <a:solidFill>
                <a:schemeClr val="accent5">
                  <a:lumMod val="50000"/>
                </a:schemeClr>
              </a:solidFill>
            </a:endParaRPr>
          </a:p>
          <a:p>
            <a:pPr marL="177800" indent="-177800">
              <a:buAutoNum type="arabicPeriod"/>
            </a:pPr>
            <a:r>
              <a:rPr lang="ru-RU" sz="900" b="1" dirty="0">
                <a:solidFill>
                  <a:schemeClr val="accent5">
                    <a:lumMod val="50000"/>
                  </a:schemeClr>
                </a:solidFill>
              </a:rPr>
              <a:t>Внесение обеспечения исполнения договора о закупках </a:t>
            </a:r>
            <a:r>
              <a:rPr lang="ru-RU" sz="900" dirty="0">
                <a:solidFill>
                  <a:schemeClr val="accent5">
                    <a:lumMod val="50000"/>
                  </a:schemeClr>
                </a:solidFill>
              </a:rPr>
              <a:t>в размере не менее </a:t>
            </a:r>
            <a:r>
              <a:rPr lang="ru-RU" sz="900" dirty="0">
                <a:solidFill>
                  <a:schemeClr val="accent5">
                    <a:lumMod val="50000"/>
                  </a:schemeClr>
                </a:solidFill>
              </a:rPr>
              <a:t>5 </a:t>
            </a:r>
            <a:r>
              <a:rPr lang="ru-RU" sz="900" dirty="0">
                <a:solidFill>
                  <a:schemeClr val="accent5">
                    <a:lumMod val="50000"/>
                  </a:schemeClr>
                </a:solidFill>
              </a:rPr>
              <a:t>% от общей суммы договора в течение 20 </a:t>
            </a:r>
            <a:r>
              <a:rPr lang="ru-RU" sz="900" dirty="0" err="1">
                <a:solidFill>
                  <a:schemeClr val="accent5">
                    <a:lumMod val="50000"/>
                  </a:schemeClr>
                </a:solidFill>
              </a:rPr>
              <a:t>р.д</a:t>
            </a:r>
            <a:r>
              <a:rPr lang="ru-RU" sz="900" dirty="0">
                <a:solidFill>
                  <a:schemeClr val="accent5">
                    <a:lumMod val="50000"/>
                  </a:schemeClr>
                </a:solidFill>
              </a:rPr>
              <a:t>. после заключения договора о закупках (Типовая форма банковской гарантии прилагается к стратегии).</a:t>
            </a:r>
          </a:p>
          <a:p>
            <a:pPr marL="177800" indent="-177800">
              <a:buAutoNum type="arabicPeriod"/>
            </a:pPr>
            <a:endParaRPr lang="ru-RU" sz="800" dirty="0">
              <a:solidFill>
                <a:schemeClr val="accent5">
                  <a:lumMod val="50000"/>
                </a:schemeClr>
              </a:solidFill>
            </a:endParaRPr>
          </a:p>
          <a:p>
            <a:pPr marL="177800" indent="-177800">
              <a:buAutoNum type="arabicPeriod"/>
            </a:pPr>
            <a:r>
              <a:rPr lang="ru-RU" sz="900" b="1" dirty="0">
                <a:solidFill>
                  <a:schemeClr val="accent5">
                    <a:lumMod val="50000"/>
                  </a:schemeClr>
                </a:solidFill>
              </a:rPr>
              <a:t>Расшифровка тарифа РФЦ КЕГОК. </a:t>
            </a:r>
            <a:r>
              <a:rPr lang="ru-RU" sz="900" dirty="0">
                <a:solidFill>
                  <a:schemeClr val="accent5">
                    <a:lumMod val="50000"/>
                  </a:schemeClr>
                </a:solidFill>
              </a:rPr>
              <a:t>Поставщик на этапе заключения договора должен предоставить расчет и расшифровку тарифа РФЦ КЕГОК, который не должен превышать расчетную величину с учетом цены на услуги по обеспечению готовности электрической мощности к несению нагрузки по итогам ЦТ КОРЭМ (на 2019 г. она составляет 1,2604 тенге/кВт-ч). Цена договора также должна быть скорректирована перед оплатой при наличии подтверждающих документов.</a:t>
            </a:r>
          </a:p>
          <a:p>
            <a:pPr marL="342900" indent="-342900">
              <a:buAutoNum type="arabicPeriod"/>
            </a:pPr>
            <a:endParaRPr lang="ru-RU" sz="900" b="1" dirty="0">
              <a:solidFill>
                <a:schemeClr val="accent5">
                  <a:lumMod val="50000"/>
                </a:schemeClr>
              </a:solidFill>
            </a:endParaRPr>
          </a:p>
          <a:p>
            <a:pPr marL="177800" indent="-177800">
              <a:buAutoNum type="arabicPeriod"/>
            </a:pPr>
            <a:r>
              <a:rPr lang="ru-RU" sz="900" b="1" dirty="0">
                <a:solidFill>
                  <a:schemeClr val="accent5">
                    <a:lumMod val="50000"/>
                  </a:schemeClr>
                </a:solidFill>
              </a:rPr>
              <a:t>Предельный размер сбытовой надбавки ЭСО. </a:t>
            </a:r>
            <a:r>
              <a:rPr lang="ru-RU" sz="900" dirty="0">
                <a:solidFill>
                  <a:schemeClr val="accent5">
                    <a:lumMod val="50000"/>
                  </a:schemeClr>
                </a:solidFill>
              </a:rPr>
              <a:t>Максимальный уровень маржи ЭСО не должен превышать 0,49 тенге/кВт-ч.</a:t>
            </a:r>
          </a:p>
          <a:p>
            <a:pPr marL="177800" indent="-177800">
              <a:buAutoNum type="arabicPeriod"/>
            </a:pPr>
            <a:endParaRPr lang="ru-RU" sz="900" b="1" dirty="0">
              <a:solidFill>
                <a:schemeClr val="accent5">
                  <a:lumMod val="50000"/>
                </a:schemeClr>
              </a:solidFill>
            </a:endParaRPr>
          </a:p>
          <a:p>
            <a:pPr marL="177800" indent="-177800">
              <a:buAutoNum type="arabicPeriod"/>
            </a:pPr>
            <a:r>
              <a:rPr lang="ru-RU" sz="900" b="1" dirty="0">
                <a:solidFill>
                  <a:schemeClr val="accent5">
                    <a:lumMod val="50000"/>
                  </a:schemeClr>
                </a:solidFill>
              </a:rPr>
              <a:t>Наличие условия о корректировки цены по формулам цены у </a:t>
            </a:r>
            <a:r>
              <a:rPr lang="ru-RU" sz="900" b="1" dirty="0" err="1">
                <a:solidFill>
                  <a:schemeClr val="accent5">
                    <a:lumMod val="50000"/>
                  </a:schemeClr>
                </a:solidFill>
              </a:rPr>
              <a:t>энергоисточника</a:t>
            </a:r>
            <a:r>
              <a:rPr lang="ru-RU" sz="900" b="1" dirty="0">
                <a:solidFill>
                  <a:schemeClr val="accent5">
                    <a:lumMod val="50000"/>
                  </a:schemeClr>
                </a:solidFill>
              </a:rPr>
              <a:t> и РФЦ КЕГОК. </a:t>
            </a:r>
            <a:r>
              <a:rPr lang="ru-RU" sz="900" dirty="0">
                <a:solidFill>
                  <a:schemeClr val="accent5">
                    <a:lumMod val="50000"/>
                  </a:schemeClr>
                </a:solidFill>
              </a:rPr>
              <a:t>Заказчик по итогам мониторинга рынка по информации НДЦ КЕГОК и ЦК Фонда на ежемесячной основе корректирует цены в соответствии с расчетами поставщиков по формулам. В случае, если Поставщик не соглашается на корректировку цены, Заказчик удерживает БГ и расторгает договор. </a:t>
            </a:r>
            <a:endParaRPr lang="ru-RU" sz="900" b="1" dirty="0">
              <a:solidFill>
                <a:schemeClr val="accent5">
                  <a:lumMod val="50000"/>
                </a:schemeClr>
              </a:solidFill>
            </a:endParaRPr>
          </a:p>
          <a:p>
            <a:pPr marL="342900" indent="-342900">
              <a:buAutoNum type="arabicPeriod"/>
            </a:pPr>
            <a:endParaRPr lang="ru-RU" sz="800" dirty="0">
              <a:solidFill>
                <a:srgbClr val="002060"/>
              </a:solidFill>
            </a:endParaRPr>
          </a:p>
          <a:p>
            <a:pPr marL="342900" indent="-342900">
              <a:buAutoNum type="arabicPeriod"/>
            </a:pPr>
            <a:endParaRPr lang="ru-RU" sz="900" dirty="0">
              <a:solidFill>
                <a:srgbClr val="002060"/>
              </a:solidFill>
            </a:endParaRPr>
          </a:p>
        </p:txBody>
      </p:sp>
      <p:sp>
        <p:nvSpPr>
          <p:cNvPr id="104" name="Rounded Rectangle 176"/>
          <p:cNvSpPr/>
          <p:nvPr/>
        </p:nvSpPr>
        <p:spPr>
          <a:xfrm>
            <a:off x="1381226" y="6179007"/>
            <a:ext cx="9159775" cy="496431"/>
          </a:xfrm>
          <a:prstGeom prst="roundRect">
            <a:avLst/>
          </a:prstGeom>
          <a:noFill/>
          <a:ln w="28575">
            <a:solidFill>
              <a:srgbClr val="9B785D"/>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ru-RU" sz="1100" dirty="0">
                <a:solidFill>
                  <a:prstClr val="black"/>
                </a:solidFill>
              </a:rPr>
              <a:t>В случае, если условия договора о закупках не соответствуют данным требованиям и Заказчик не выполняет требования Стратегии, Заказчик несет ответственность в соответствии с законодательством РК и ЦК Фонда вправе направить соответствующие материалы в Фонд для принятия соответствующих мер</a:t>
            </a:r>
            <a:endParaRPr lang="ru-RU" sz="1100" dirty="0">
              <a:solidFill>
                <a:prstClr val="black"/>
              </a:solidFill>
              <a:cs typeface="Segoe UI" panose="020B0502040204020203" pitchFamily="34" charset="0"/>
            </a:endParaRPr>
          </a:p>
        </p:txBody>
      </p:sp>
    </p:spTree>
    <p:extLst>
      <p:ext uri="{BB962C8B-B14F-4D97-AF65-F5344CB8AC3E}">
        <p14:creationId xmlns:p14="http://schemas.microsoft.com/office/powerpoint/2010/main" val="13627508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Объект 12" hidden="1"/>
          <p:cNvGraphicFramePr>
            <a:graphicFrameLocks noChangeAspect="1"/>
          </p:cNvGraphicFramePr>
          <p:nvPr>
            <p:custDataLst>
              <p:tags r:id="rId2"/>
            </p:custDataLst>
            <p:extLst>
              <p:ext uri="{D42A27DB-BD31-4B8C-83A1-F6EECF244321}">
                <p14:modId xmlns:p14="http://schemas.microsoft.com/office/powerpoint/2010/main" val="4069810863"/>
              </p:ext>
            </p:extLst>
          </p:nvPr>
        </p:nvGraphicFramePr>
        <p:xfrm>
          <a:off x="1247846" y="73064"/>
          <a:ext cx="1554" cy="1554"/>
        </p:xfrm>
        <a:graphic>
          <a:graphicData uri="http://schemas.openxmlformats.org/presentationml/2006/ole">
            <mc:AlternateContent xmlns:mc="http://schemas.openxmlformats.org/markup-compatibility/2006">
              <mc:Choice xmlns:v="urn:schemas-microsoft-com:vml" Requires="v">
                <p:oleObj spid="_x0000_s13314" name="Слайд think-cell" r:id="rId7" imgW="270" imgH="270" progId="TCLayout.ActiveDocument.1">
                  <p:embed/>
                </p:oleObj>
              </mc:Choice>
              <mc:Fallback>
                <p:oleObj name="Слайд think-cell" r:id="rId7" imgW="270" imgH="270" progId="TCLayout.ActiveDocument.1">
                  <p:embed/>
                  <p:pic>
                    <p:nvPicPr>
                      <p:cNvPr id="0" name=""/>
                      <p:cNvPicPr/>
                      <p:nvPr/>
                    </p:nvPicPr>
                    <p:blipFill>
                      <a:blip r:embed="rId8"/>
                      <a:stretch>
                        <a:fillRect/>
                      </a:stretch>
                    </p:blipFill>
                    <p:spPr>
                      <a:xfrm>
                        <a:off x="1247846" y="73064"/>
                        <a:ext cx="1554" cy="1554"/>
                      </a:xfrm>
                      <a:prstGeom prst="rect">
                        <a:avLst/>
                      </a:prstGeom>
                    </p:spPr>
                  </p:pic>
                </p:oleObj>
              </mc:Fallback>
            </mc:AlternateContent>
          </a:graphicData>
        </a:graphic>
      </p:graphicFrame>
      <p:sp>
        <p:nvSpPr>
          <p:cNvPr id="7" name="Rectangle 6" hidden="1"/>
          <p:cNvSpPr/>
          <p:nvPr>
            <p:custDataLst>
              <p:tags r:id="rId3"/>
            </p:custDataLst>
          </p:nvPr>
        </p:nvSpPr>
        <p:spPr bwMode="auto">
          <a:xfrm>
            <a:off x="1246293" y="71511"/>
            <a:ext cx="155439" cy="155439"/>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defTabSz="895327">
              <a:spcBef>
                <a:spcPct val="0"/>
              </a:spcBef>
              <a:spcAft>
                <a:spcPct val="0"/>
              </a:spcAft>
            </a:pPr>
            <a:endParaRPr lang="ru-RU" sz="1175" dirty="0">
              <a:solidFill>
                <a:prstClr val="white"/>
              </a:solidFill>
              <a:sym typeface="Calibri" panose="020F0502020204030204" pitchFamily="34" charset="0"/>
            </a:endParaRPr>
          </a:p>
        </p:txBody>
      </p:sp>
      <p:sp>
        <p:nvSpPr>
          <p:cNvPr id="54" name="TextBox 53"/>
          <p:cNvSpPr txBox="1"/>
          <p:nvPr/>
        </p:nvSpPr>
        <p:spPr>
          <a:xfrm>
            <a:off x="4089400" y="367381"/>
            <a:ext cx="6959600" cy="338554"/>
          </a:xfrm>
          <a:prstGeom prst="rect">
            <a:avLst/>
          </a:prstGeom>
          <a:solidFill>
            <a:srgbClr val="9B785D"/>
          </a:solidFill>
          <a:ln>
            <a:noFill/>
          </a:ln>
        </p:spPr>
        <p:txBody>
          <a:bodyPr wrap="square" lIns="396000" rtlCol="0">
            <a:spAutoFit/>
          </a:bodyPr>
          <a:lstStyle/>
          <a:p>
            <a:pPr defTabSz="895327"/>
            <a:r>
              <a:rPr lang="ru-RU" sz="1600" b="1" dirty="0">
                <a:solidFill>
                  <a:prstClr val="white"/>
                </a:solidFill>
                <a:latin typeface="Arial" panose="020B0604020202020204" pitchFamily="34" charset="0"/>
                <a:ea typeface="Segoe UI" pitchFamily="34" charset="0"/>
                <a:cs typeface="Arial" pitchFamily="34" charset="0"/>
              </a:rPr>
              <a:t>РИСКИ ПРИ РЕАЛИЗАЦИИ СТРАТЕГИИ В 2020 ГОДУ</a:t>
            </a:r>
            <a:endParaRPr lang="ru-RU" sz="1600" b="1" dirty="0">
              <a:solidFill>
                <a:prstClr val="white"/>
              </a:solidFill>
              <a:latin typeface="Arial" panose="020B0604020202020204" pitchFamily="34" charset="0"/>
              <a:ea typeface="Segoe UI" pitchFamily="34" charset="0"/>
              <a:cs typeface="Arial" pitchFamily="34" charset="0"/>
            </a:endParaRPr>
          </a:p>
        </p:txBody>
      </p:sp>
      <p:sp>
        <p:nvSpPr>
          <p:cNvPr id="62" name="TextBox 61"/>
          <p:cNvSpPr txBox="1"/>
          <p:nvPr/>
        </p:nvSpPr>
        <p:spPr>
          <a:xfrm>
            <a:off x="1355688" y="1108653"/>
            <a:ext cx="9494835" cy="369332"/>
          </a:xfrm>
          <a:prstGeom prst="rect">
            <a:avLst/>
          </a:prstGeom>
          <a:noFill/>
        </p:spPr>
        <p:txBody>
          <a:bodyPr wrap="square" rtlCol="0">
            <a:spAutoFit/>
          </a:bodyPr>
          <a:lstStyle/>
          <a:p>
            <a:r>
              <a:rPr lang="ru-RU" b="1" dirty="0">
                <a:solidFill>
                  <a:prstClr val="white"/>
                </a:solidFill>
                <a:latin typeface="Arial" panose="020B0604020202020204" pitchFamily="34" charset="0"/>
                <a:cs typeface="Arial" panose="020B0604020202020204" pitchFamily="34" charset="0"/>
              </a:rPr>
              <a:t>Возможные риски при реализации стратегии в 2020 году</a:t>
            </a:r>
            <a:endParaRPr lang="ru-RU" b="1" dirty="0">
              <a:solidFill>
                <a:prstClr val="white"/>
              </a:solidFill>
              <a:latin typeface="Arial" panose="020B0604020202020204" pitchFamily="34" charset="0"/>
              <a:cs typeface="Arial" panose="020B0604020202020204" pitchFamily="34" charset="0"/>
            </a:endParaRPr>
          </a:p>
        </p:txBody>
      </p:sp>
      <p:graphicFrame>
        <p:nvGraphicFramePr>
          <p:cNvPr id="38" name="Group 2"/>
          <p:cNvGraphicFramePr>
            <a:graphicFrameLocks noGrp="1"/>
          </p:cNvGraphicFramePr>
          <p:nvPr>
            <p:custDataLst>
              <p:tags r:id="rId4"/>
            </p:custDataLst>
            <p:extLst/>
          </p:nvPr>
        </p:nvGraphicFramePr>
        <p:xfrm>
          <a:off x="1355687" y="1718278"/>
          <a:ext cx="9483112" cy="5115884"/>
        </p:xfrm>
        <a:graphic>
          <a:graphicData uri="http://schemas.openxmlformats.org/drawingml/2006/table">
            <a:tbl>
              <a:tblPr/>
              <a:tblGrid>
                <a:gridCol w="2994667">
                  <a:extLst>
                    <a:ext uri="{9D8B030D-6E8A-4147-A177-3AD203B41FA5}">
                      <a16:colId xmlns="" xmlns:a16="http://schemas.microsoft.com/office/drawing/2014/main" val="20001"/>
                    </a:ext>
                  </a:extLst>
                </a:gridCol>
                <a:gridCol w="120046">
                  <a:extLst>
                    <a:ext uri="{9D8B030D-6E8A-4147-A177-3AD203B41FA5}">
                      <a16:colId xmlns="" xmlns:a16="http://schemas.microsoft.com/office/drawing/2014/main" val="2253999057"/>
                    </a:ext>
                  </a:extLst>
                </a:gridCol>
                <a:gridCol w="999067"/>
                <a:gridCol w="1038808"/>
                <a:gridCol w="4330524">
                  <a:extLst>
                    <a:ext uri="{9D8B030D-6E8A-4147-A177-3AD203B41FA5}">
                      <a16:colId xmlns="" xmlns:a16="http://schemas.microsoft.com/office/drawing/2014/main" val="20002"/>
                    </a:ext>
                  </a:extLst>
                </a:gridCol>
              </a:tblGrid>
              <a:tr h="532492">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90000"/>
                        </a:lnSpc>
                        <a:spcBef>
                          <a:spcPct val="0"/>
                        </a:spcBef>
                        <a:spcAft>
                          <a:spcPct val="0"/>
                        </a:spcAft>
                        <a:buClr>
                          <a:schemeClr val="bg2"/>
                        </a:buClr>
                        <a:buSzTx/>
                        <a:buFont typeface="Wingdings" pitchFamily="2" charset="2"/>
                        <a:buNone/>
                        <a:tabLst/>
                      </a:pPr>
                      <a:r>
                        <a:rPr kumimoji="0" lang="ru-RU" sz="1600" b="1" i="0" u="none" strike="noStrike" cap="none" normalizeH="0" baseline="0" dirty="0" smtClean="0">
                          <a:ln>
                            <a:noFill/>
                          </a:ln>
                          <a:solidFill>
                            <a:schemeClr val="bg1"/>
                          </a:solidFill>
                          <a:effectLst/>
                          <a:latin typeface="+mn-lt"/>
                          <a:cs typeface="Arial" charset="0"/>
                        </a:rPr>
                        <a:t>Риски</a:t>
                      </a:r>
                      <a:endParaRPr kumimoji="0" lang="en-US" sz="1600" b="0" i="0" u="none" strike="noStrike" cap="none" normalizeH="0" baseline="30000" dirty="0">
                        <a:ln>
                          <a:noFill/>
                        </a:ln>
                        <a:solidFill>
                          <a:schemeClr val="bg1"/>
                        </a:solidFill>
                        <a:effectLst/>
                        <a:latin typeface="+mn-lt"/>
                        <a:cs typeface="Arial" charset="0"/>
                      </a:endParaRPr>
                    </a:p>
                  </a:txBody>
                  <a:tcPr marL="38774" marR="38774" marT="42005" marB="42005" horzOverflow="overflow">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a:noFill/>
                    </a:lnTlToBr>
                    <a:lnBlToTr>
                      <a:noFill/>
                    </a:lnBlToTr>
                    <a:solidFill>
                      <a:schemeClr val="bg1">
                        <a:lumMod val="50000"/>
                      </a:schemeClr>
                    </a:solidFill>
                  </a:tcPr>
                </a:tc>
                <a:tc gridSpan="3">
                  <a:txBody>
                    <a:bodyPr/>
                    <a:lstStyle/>
                    <a:p>
                      <a:pPr marL="0" marR="0" lvl="0" indent="0" algn="ctr" defTabSz="914400" rtl="0" eaLnBrk="0" fontAlgn="base" latinLnBrk="0" hangingPunct="0">
                        <a:lnSpc>
                          <a:spcPct val="90000"/>
                        </a:lnSpc>
                        <a:spcBef>
                          <a:spcPct val="0"/>
                        </a:spcBef>
                        <a:spcAft>
                          <a:spcPct val="0"/>
                        </a:spcAft>
                        <a:buClr>
                          <a:schemeClr val="bg2"/>
                        </a:buClr>
                        <a:buSzTx/>
                        <a:buFont typeface="Wingdings" pitchFamily="2" charset="2"/>
                        <a:buNone/>
                        <a:tabLst/>
                      </a:pPr>
                      <a:r>
                        <a:rPr kumimoji="0" lang="ru-RU" sz="1600" b="1" i="0" u="none" strike="noStrike" cap="none" normalizeH="0" baseline="0" dirty="0" smtClean="0">
                          <a:ln>
                            <a:noFill/>
                          </a:ln>
                          <a:solidFill>
                            <a:schemeClr val="bg1"/>
                          </a:solidFill>
                          <a:effectLst/>
                          <a:latin typeface="+mn-lt"/>
                          <a:cs typeface="Arial" charset="0"/>
                        </a:rPr>
                        <a:t>Вероятность реализации  </a:t>
                      </a:r>
                      <a:endParaRPr kumimoji="0" lang="en-US" sz="1600" b="1" i="0" u="none" strike="noStrike" cap="none" normalizeH="0" baseline="0" dirty="0">
                        <a:ln>
                          <a:noFill/>
                        </a:ln>
                        <a:solidFill>
                          <a:schemeClr val="bg1"/>
                        </a:solidFill>
                        <a:effectLst/>
                        <a:latin typeface="+mn-lt"/>
                        <a:cs typeface="Arial" charset="0"/>
                      </a:endParaRPr>
                    </a:p>
                  </a:txBody>
                  <a:tcPr marL="38774" marR="38774" marT="42005" marB="42005" horzOverflow="overflow">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a:noFill/>
                    </a:lnTlToBr>
                    <a:lnBlToTr>
                      <a:noFill/>
                    </a:lnBlToTr>
                    <a:solidFill>
                      <a:schemeClr val="bg1">
                        <a:lumMod val="50000"/>
                      </a:schemeClr>
                    </a:solidFill>
                  </a:tcPr>
                </a:tc>
                <a:tc hMerge="1">
                  <a:txBody>
                    <a:bodyPr/>
                    <a:lstStyle/>
                    <a:p>
                      <a:endParaRPr lang="ru-RU"/>
                    </a:p>
                  </a:txBody>
                  <a:tcPr/>
                </a:tc>
                <a:tc hMerge="1">
                  <a:txBody>
                    <a:bodyPr/>
                    <a:lstStyle/>
                    <a:p>
                      <a:endParaRPr lang="ru-RU"/>
                    </a:p>
                  </a:txBody>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0" fontAlgn="base" latinLnBrk="0" hangingPunct="0">
                        <a:lnSpc>
                          <a:spcPct val="90000"/>
                        </a:lnSpc>
                        <a:spcBef>
                          <a:spcPct val="0"/>
                        </a:spcBef>
                        <a:spcAft>
                          <a:spcPct val="0"/>
                        </a:spcAft>
                        <a:buClr>
                          <a:schemeClr val="bg2"/>
                        </a:buClr>
                        <a:buSzTx/>
                        <a:buFont typeface="Wingdings" pitchFamily="2" charset="2"/>
                        <a:buNone/>
                        <a:tabLst/>
                      </a:pPr>
                      <a:r>
                        <a:rPr kumimoji="0" lang="ru-RU" sz="1600" b="1" i="0" u="none" strike="noStrike" cap="none" normalizeH="0" baseline="0" dirty="0" smtClean="0">
                          <a:ln>
                            <a:noFill/>
                          </a:ln>
                          <a:solidFill>
                            <a:schemeClr val="bg1"/>
                          </a:solidFill>
                          <a:effectLst/>
                          <a:latin typeface="+mn-lt"/>
                          <a:cs typeface="Arial" charset="0"/>
                        </a:rPr>
                        <a:t>Способы </a:t>
                      </a:r>
                      <a:r>
                        <a:rPr kumimoji="0" lang="ru-RU" sz="1600" b="1" i="0" u="none" strike="noStrike" cap="none" normalizeH="0" baseline="0" dirty="0" err="1" smtClean="0">
                          <a:ln>
                            <a:noFill/>
                          </a:ln>
                          <a:solidFill>
                            <a:schemeClr val="bg1"/>
                          </a:solidFill>
                          <a:effectLst/>
                          <a:latin typeface="+mn-lt"/>
                          <a:cs typeface="Arial" charset="0"/>
                        </a:rPr>
                        <a:t>митигации</a:t>
                      </a:r>
                      <a:endParaRPr kumimoji="0" lang="en-US" sz="1600" b="1" i="0" u="none" strike="noStrike" cap="none" normalizeH="0" baseline="0" dirty="0">
                        <a:ln>
                          <a:noFill/>
                        </a:ln>
                        <a:solidFill>
                          <a:schemeClr val="bg1"/>
                        </a:solidFill>
                        <a:effectLst/>
                        <a:latin typeface="+mn-lt"/>
                        <a:cs typeface="Arial" charset="0"/>
                      </a:endParaRPr>
                    </a:p>
                  </a:txBody>
                  <a:tcPr marL="38774" marR="38774" marT="42005" marB="42005" horzOverflow="overflow">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a:noFill/>
                    </a:lnTlToBr>
                    <a:lnBlToTr>
                      <a:noFill/>
                    </a:lnBlToTr>
                    <a:solidFill>
                      <a:schemeClr val="bg1">
                        <a:lumMod val="50000"/>
                      </a:schemeClr>
                    </a:solidFill>
                  </a:tcPr>
                </a:tc>
                <a:extLst>
                  <a:ext uri="{0D108BD9-81ED-4DB2-BD59-A6C34878D82A}">
                    <a16:rowId xmlns="" xmlns:a16="http://schemas.microsoft.com/office/drawing/2014/main" val="10000"/>
                  </a:ext>
                </a:extLst>
              </a:tr>
              <a:tr h="162948">
                <a:tc gridSpan="5">
                  <a:txBody>
                    <a:bodyPr/>
                    <a:lstStyle/>
                    <a:p>
                      <a:r>
                        <a:rPr lang="ru-RU" sz="1050" b="1" i="1" dirty="0" smtClean="0"/>
                        <a:t>Для компаний - потребителей</a:t>
                      </a:r>
                      <a:endParaRPr lang="ru-RU" sz="1050" b="1" i="1" dirty="0"/>
                    </a:p>
                  </a:txBody>
                  <a:tcPr marL="68580" marR="6858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a:noFill/>
                    </a:lnTlToBr>
                    <a:lnBlToTr>
                      <a:noFill/>
                    </a:lnBlToTr>
                    <a:noFill/>
                  </a:tcPr>
                </a:tc>
                <a:tc hMerge="1">
                  <a:txBody>
                    <a:bodyPr/>
                    <a:lstStyle/>
                    <a:p>
                      <a:pPr marL="0" lvl="0" indent="0" algn="ctr" defTabSz="914400" rtl="0" eaLnBrk="1" latinLnBrk="0" hangingPunct="1">
                        <a:spcAft>
                          <a:spcPts val="0"/>
                        </a:spcAft>
                        <a:buFont typeface="Times New Roman" panose="02020603050405020304" pitchFamily="18" charset="0"/>
                        <a:buNone/>
                        <a:tabLst>
                          <a:tab pos="180340" algn="l"/>
                        </a:tabLst>
                      </a:pPr>
                      <a:endParaRPr lang="ru-RU" sz="1200" kern="1200" dirty="0">
                        <a:solidFill>
                          <a:schemeClr val="tx1"/>
                        </a:solidFill>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a:noFill/>
                    </a:lnTlToBr>
                    <a:lnBlToTr>
                      <a:noFill/>
                    </a:lnBlToTr>
                    <a:noFill/>
                  </a:tcPr>
                </a:tc>
                <a:tc hMerge="1">
                  <a:txBody>
                    <a:bodyPr/>
                    <a:lstStyle/>
                    <a:p>
                      <a:endParaRPr lang="ru-RU"/>
                    </a:p>
                  </a:txBody>
                  <a:tcPr/>
                </a:tc>
                <a:tc hMerge="1">
                  <a:txBody>
                    <a:bodyPr/>
                    <a:lstStyle/>
                    <a:p>
                      <a:endParaRPr lang="ru-RU"/>
                    </a:p>
                  </a:txBody>
                  <a:tcPr/>
                </a:tc>
                <a:tc hMerge="1">
                  <a:txBody>
                    <a:bodyPr/>
                    <a:lstStyle/>
                    <a:p>
                      <a:pPr algn="just">
                        <a:spcAft>
                          <a:spcPts val="0"/>
                        </a:spcAft>
                        <a:tabLst>
                          <a:tab pos="180340" algn="l"/>
                        </a:tabLst>
                      </a:pPr>
                      <a:endParaRPr lang="ru-RU"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38774" marR="38774" marT="42005" marB="42005" horzOverflow="overflow">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1311218">
                <a:tc gridSpan="2">
                  <a:txBody>
                    <a:bodyPr/>
                    <a:lstStyle/>
                    <a:p>
                      <a:pPr algn="just">
                        <a:spcAft>
                          <a:spcPts val="0"/>
                        </a:spcAft>
                        <a:tabLst>
                          <a:tab pos="180340" algn="l"/>
                        </a:tabLst>
                      </a:pPr>
                      <a:r>
                        <a:rPr lang="ru-RU" sz="1000" baseline="0" dirty="0" smtClean="0">
                          <a:effectLst/>
                          <a:latin typeface="+mn-lt"/>
                          <a:ea typeface="Arial" panose="020B0604020202020204" pitchFamily="34" charset="0"/>
                          <a:cs typeface="Arial" panose="020B0604020202020204" pitchFamily="34" charset="0"/>
                        </a:rPr>
                        <a:t>Увеличение </a:t>
                      </a:r>
                      <a:r>
                        <a:rPr lang="ru-RU" sz="1000" dirty="0" smtClean="0">
                          <a:effectLst/>
                          <a:latin typeface="+mn-lt"/>
                          <a:ea typeface="Arial" panose="020B0604020202020204" pitchFamily="34" charset="0"/>
                          <a:cs typeface="Arial" panose="020B0604020202020204" pitchFamily="34" charset="0"/>
                        </a:rPr>
                        <a:t>цены на электроэнергию победителем переговоров в течение года  </a:t>
                      </a:r>
                      <a:r>
                        <a:rPr lang="ru-RU" sz="1000" dirty="0">
                          <a:effectLst/>
                          <a:latin typeface="+mn-lt"/>
                          <a:ea typeface="Arial" panose="020B0604020202020204" pitchFamily="34" charset="0"/>
                          <a:cs typeface="Arial" panose="020B0604020202020204" pitchFamily="34" charset="0"/>
                        </a:rPr>
                        <a:t>по сравнению с ценой </a:t>
                      </a:r>
                      <a:r>
                        <a:rPr lang="ru-RU" sz="1000" dirty="0" smtClean="0">
                          <a:effectLst/>
                          <a:latin typeface="+mn-lt"/>
                          <a:ea typeface="Arial" panose="020B0604020202020204" pitchFamily="34" charset="0"/>
                          <a:cs typeface="Arial" panose="020B0604020202020204" pitchFamily="34" charset="0"/>
                        </a:rPr>
                        <a:t>по итогам переговоров.</a:t>
                      </a:r>
                      <a:endParaRPr lang="ru-RU" sz="1000" dirty="0">
                        <a:effectLst/>
                        <a:latin typeface="+mn-lt"/>
                        <a:ea typeface="Times New Roman" panose="02020603050405020304" pitchFamily="18" charset="0"/>
                        <a:cs typeface="Times New Roman" panose="02020603050405020304" pitchFamily="18" charset="0"/>
                      </a:endParaRPr>
                    </a:p>
                  </a:txBody>
                  <a:tcPr marL="68580" marR="6858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a:noFill/>
                    </a:lnTlToBr>
                    <a:lnBlToTr>
                      <a:noFill/>
                    </a:lnBlToTr>
                    <a:noFill/>
                  </a:tcPr>
                </a:tc>
                <a:tc hMerge="1">
                  <a:txBody>
                    <a:bodyPr/>
                    <a:lstStyle/>
                    <a:p>
                      <a:pPr marL="0" lvl="0" indent="0" algn="ctr" defTabSz="914400" rtl="0" eaLnBrk="1" latinLnBrk="0" hangingPunct="1">
                        <a:spcAft>
                          <a:spcPts val="0"/>
                        </a:spcAft>
                        <a:buFont typeface="Times New Roman" panose="02020603050405020304" pitchFamily="18" charset="0"/>
                        <a:buNone/>
                        <a:tabLst>
                          <a:tab pos="180340" algn="l"/>
                        </a:tabLst>
                      </a:pPr>
                      <a:endParaRPr lang="ru-RU" sz="1200" kern="1200" dirty="0">
                        <a:solidFill>
                          <a:schemeClr val="tx1"/>
                        </a:solidFill>
                        <a:effectLst/>
                        <a:latin typeface="+mn-lt"/>
                        <a:ea typeface="Arial" panose="020B0604020202020204" pitchFamily="34" charset="0"/>
                        <a:cs typeface="Arial" panose="020B0604020202020204" pitchFamily="34" charset="0"/>
                      </a:endParaRPr>
                    </a:p>
                  </a:txBody>
                  <a:tcPr marL="68580" marR="68580" marT="0" marB="0"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a:noFill/>
                    </a:lnTlToBr>
                    <a:lnBlToTr>
                      <a:noFill/>
                    </a:lnBlToTr>
                    <a:noFill/>
                  </a:tcPr>
                </a:tc>
                <a:tc>
                  <a:txBody>
                    <a:bodyPr/>
                    <a:lstStyle/>
                    <a:p>
                      <a:pPr marL="0" lvl="0" indent="0" algn="ctr" defTabSz="914400" rtl="0" eaLnBrk="1" latinLnBrk="0" hangingPunct="1">
                        <a:spcAft>
                          <a:spcPts val="0"/>
                        </a:spcAft>
                        <a:buFont typeface="Times New Roman" panose="02020603050405020304" pitchFamily="18" charset="0"/>
                        <a:buNone/>
                        <a:tabLst>
                          <a:tab pos="180340" algn="l"/>
                        </a:tabLst>
                      </a:pPr>
                      <a:r>
                        <a:rPr lang="ru-RU" sz="1100" kern="1200" dirty="0" smtClean="0">
                          <a:solidFill>
                            <a:schemeClr val="tx1"/>
                          </a:solidFill>
                          <a:effectLst/>
                          <a:latin typeface="+mn-lt"/>
                          <a:ea typeface="Arial" panose="020B0604020202020204" pitchFamily="34" charset="0"/>
                          <a:cs typeface="Arial" panose="020B0604020202020204" pitchFamily="34" charset="0"/>
                        </a:rPr>
                        <a:t>Высокий</a:t>
                      </a:r>
                      <a:endParaRPr lang="ru-RU" sz="1100" kern="1200" dirty="0">
                        <a:solidFill>
                          <a:schemeClr val="tx1"/>
                        </a:solidFill>
                        <a:effectLst/>
                        <a:latin typeface="+mn-lt"/>
                        <a:ea typeface="Arial" panose="020B0604020202020204" pitchFamily="34" charset="0"/>
                        <a:cs typeface="Arial" panose="020B0604020202020204" pitchFamily="34" charset="0"/>
                      </a:endParaRPr>
                    </a:p>
                  </a:txBody>
                  <a:tcPr marL="68580" marR="68580" marT="0" marB="0"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a:noFill/>
                    </a:lnTlToBr>
                    <a:lnBlToTr>
                      <a:noFill/>
                    </a:lnBlToTr>
                    <a:noFill/>
                  </a:tcPr>
                </a:tc>
                <a:tc gridSpan="2">
                  <a:txBody>
                    <a:bodyPr/>
                    <a:lstStyle/>
                    <a:p>
                      <a:pPr marL="171450" marR="0" lvl="0" indent="-171450" algn="l" defTabSz="914400" rtl="0" eaLnBrk="0" fontAlgn="base" latinLnBrk="0" hangingPunct="0">
                        <a:lnSpc>
                          <a:spcPct val="85000"/>
                        </a:lnSpc>
                        <a:spcBef>
                          <a:spcPts val="300"/>
                        </a:spcBef>
                        <a:spcAft>
                          <a:spcPct val="0"/>
                        </a:spcAft>
                        <a:buClr>
                          <a:schemeClr val="tx1"/>
                        </a:buClr>
                        <a:buSzTx/>
                        <a:buFont typeface="Arial" panose="020B0604020202020204" pitchFamily="34" charset="0"/>
                        <a:buChar char="•"/>
                        <a:tabLst/>
                        <a:defRPr/>
                      </a:pPr>
                      <a:r>
                        <a:rPr kumimoji="0" lang="ru-RU" sz="1000" b="0" i="0" u="none" strike="noStrike" kern="1200" cap="none" normalizeH="0" baseline="0" dirty="0" smtClean="0">
                          <a:ln>
                            <a:noFill/>
                          </a:ln>
                          <a:solidFill>
                            <a:schemeClr val="tx1"/>
                          </a:solidFill>
                          <a:effectLst/>
                          <a:latin typeface="+mn-lt"/>
                          <a:ea typeface="+mn-ea"/>
                          <a:cs typeface="Arial" charset="0"/>
                        </a:rPr>
                        <a:t>Проверка правильности логистической составляющей в составе цены и (если это необходимо) её изменение.</a:t>
                      </a:r>
                    </a:p>
                    <a:p>
                      <a:pPr marL="171450" marR="0" lvl="0" indent="-171450" algn="l" defTabSz="914400" rtl="0" eaLnBrk="0" fontAlgn="base" latinLnBrk="0" hangingPunct="0">
                        <a:lnSpc>
                          <a:spcPct val="85000"/>
                        </a:lnSpc>
                        <a:spcBef>
                          <a:spcPts val="300"/>
                        </a:spcBef>
                        <a:spcAft>
                          <a:spcPct val="0"/>
                        </a:spcAft>
                        <a:buClr>
                          <a:schemeClr val="tx1"/>
                        </a:buClr>
                        <a:buSzTx/>
                        <a:buFont typeface="Arial" panose="020B0604020202020204" pitchFamily="34" charset="0"/>
                        <a:buChar char="•"/>
                        <a:tabLst/>
                        <a:defRPr/>
                      </a:pPr>
                      <a:r>
                        <a:rPr kumimoji="0" lang="ru-RU" sz="1000" b="0" i="0" u="none" strike="noStrike" kern="1200" cap="none" normalizeH="0" baseline="0" dirty="0" smtClean="0">
                          <a:ln>
                            <a:noFill/>
                          </a:ln>
                          <a:solidFill>
                            <a:schemeClr val="tx1"/>
                          </a:solidFill>
                          <a:effectLst/>
                          <a:latin typeface="+mn-lt"/>
                          <a:ea typeface="+mn-ea"/>
                          <a:cs typeface="Arial" charset="0"/>
                        </a:rPr>
                        <a:t>Предоставление поставщиком полной расшифровки цены </a:t>
                      </a:r>
                      <a:r>
                        <a:rPr kumimoji="0" lang="ru-RU" sz="1000" b="0" i="0" u="none" strike="noStrike" kern="1200" cap="none" normalizeH="0" baseline="0" dirty="0" err="1" smtClean="0">
                          <a:ln>
                            <a:noFill/>
                          </a:ln>
                          <a:solidFill>
                            <a:schemeClr val="tx1"/>
                          </a:solidFill>
                          <a:effectLst/>
                          <a:latin typeface="+mn-lt"/>
                          <a:ea typeface="+mn-ea"/>
                          <a:cs typeface="Arial" charset="0"/>
                        </a:rPr>
                        <a:t>энергоистоичника</a:t>
                      </a:r>
                      <a:r>
                        <a:rPr kumimoji="0" lang="ru-RU" sz="1000" b="0" i="0" u="none" strike="noStrike" kern="1200" cap="none" normalizeH="0" baseline="0" dirty="0" smtClean="0">
                          <a:ln>
                            <a:noFill/>
                          </a:ln>
                          <a:solidFill>
                            <a:schemeClr val="tx1"/>
                          </a:solidFill>
                          <a:effectLst/>
                          <a:latin typeface="+mn-lt"/>
                          <a:ea typeface="+mn-ea"/>
                          <a:cs typeface="Arial" charset="0"/>
                        </a:rPr>
                        <a:t>, РФЦ КЕГОК и маржи.</a:t>
                      </a:r>
                    </a:p>
                    <a:p>
                      <a:pPr marL="171450" marR="0" lvl="0" indent="-171450" algn="l" defTabSz="914400" rtl="0" eaLnBrk="0" fontAlgn="base" latinLnBrk="0" hangingPunct="0">
                        <a:lnSpc>
                          <a:spcPct val="85000"/>
                        </a:lnSpc>
                        <a:spcBef>
                          <a:spcPts val="300"/>
                        </a:spcBef>
                        <a:spcAft>
                          <a:spcPct val="0"/>
                        </a:spcAft>
                        <a:buClr>
                          <a:schemeClr val="tx1"/>
                        </a:buClr>
                        <a:buSzTx/>
                        <a:buFont typeface="Arial" panose="020B0604020202020204" pitchFamily="34" charset="0"/>
                        <a:buChar char="•"/>
                        <a:tabLst/>
                        <a:defRPr/>
                      </a:pPr>
                      <a:r>
                        <a:rPr kumimoji="0" lang="ru-RU" sz="1000" b="0" i="0" u="none" strike="noStrike" kern="1200" cap="none" normalizeH="0" baseline="0" dirty="0" smtClean="0">
                          <a:ln>
                            <a:noFill/>
                          </a:ln>
                          <a:solidFill>
                            <a:schemeClr val="tx1"/>
                          </a:solidFill>
                          <a:effectLst/>
                          <a:latin typeface="+mn-lt"/>
                          <a:ea typeface="+mn-ea"/>
                          <a:cs typeface="Arial" charset="0"/>
                        </a:rPr>
                        <a:t>В случае направления уведомлений поставщиком на увеличение цены у источника, Заказчик удерживает обеспечение исполнения договора.</a:t>
                      </a:r>
                    </a:p>
                    <a:p>
                      <a:pPr marL="171450" marR="0" lvl="0" indent="-171450" algn="l" defTabSz="914400" rtl="0" eaLnBrk="0" fontAlgn="base" latinLnBrk="0" hangingPunct="0">
                        <a:lnSpc>
                          <a:spcPct val="85000"/>
                        </a:lnSpc>
                        <a:spcBef>
                          <a:spcPts val="300"/>
                        </a:spcBef>
                        <a:spcAft>
                          <a:spcPct val="0"/>
                        </a:spcAft>
                        <a:buClr>
                          <a:schemeClr val="tx1"/>
                        </a:buClr>
                        <a:buSzTx/>
                        <a:buFont typeface="Arial" panose="020B0604020202020204" pitchFamily="34" charset="0"/>
                        <a:buChar char="•"/>
                        <a:tabLst/>
                        <a:defRPr/>
                      </a:pPr>
                      <a:r>
                        <a:rPr kumimoji="0" lang="ru-RU" sz="1000" b="0" i="0" u="none" strike="noStrike" kern="1200" cap="none" normalizeH="0" baseline="0" dirty="0" smtClean="0">
                          <a:ln>
                            <a:noFill/>
                          </a:ln>
                          <a:solidFill>
                            <a:schemeClr val="tx1"/>
                          </a:solidFill>
                          <a:effectLst/>
                          <a:latin typeface="+mn-lt"/>
                          <a:ea typeface="+mn-ea"/>
                          <a:cs typeface="Arial" charset="0"/>
                        </a:rPr>
                        <a:t>При неоднократном направлении уведомлений о необоснованном увеличении цены Заказчик вправе инициировать вопрос о признании поставщика ненадежным в установленном порядке. </a:t>
                      </a:r>
                    </a:p>
                  </a:txBody>
                  <a:tcPr marL="38774" marR="38774" marT="42005" marB="42005" horzOverflow="overflow">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a:noFill/>
                    </a:lnTlToBr>
                    <a:lnBlToTr>
                      <a:noFill/>
                    </a:lnBlToTr>
                    <a:noFill/>
                  </a:tcPr>
                </a:tc>
                <a:tc hMerge="1">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171450" marR="0" lvl="0" indent="-171450" algn="l" defTabSz="914400" rtl="0" eaLnBrk="0" fontAlgn="base" latinLnBrk="0" hangingPunct="0">
                        <a:lnSpc>
                          <a:spcPct val="85000"/>
                        </a:lnSpc>
                        <a:spcBef>
                          <a:spcPts val="300"/>
                        </a:spcBef>
                        <a:spcAft>
                          <a:spcPct val="0"/>
                        </a:spcAft>
                        <a:buClr>
                          <a:schemeClr val="tx1"/>
                        </a:buClr>
                        <a:buSzTx/>
                        <a:buFont typeface="Arial" panose="020B0604020202020204" pitchFamily="34" charset="0"/>
                        <a:buChar char="•"/>
                        <a:tabLst/>
                        <a:defRPr/>
                      </a:pPr>
                      <a:endParaRPr kumimoji="0" lang="ru-RU" sz="1200" b="0" i="0" u="none" strike="noStrike" kern="1200" cap="none" normalizeH="0" baseline="0" dirty="0" smtClean="0">
                        <a:ln>
                          <a:noFill/>
                        </a:ln>
                        <a:solidFill>
                          <a:schemeClr val="tx1"/>
                        </a:solidFill>
                        <a:effectLst/>
                        <a:latin typeface="+mn-lt"/>
                        <a:ea typeface="+mn-ea"/>
                        <a:cs typeface="Arial" charset="0"/>
                      </a:endParaRPr>
                    </a:p>
                  </a:txBody>
                  <a:tcPr marL="38774" marR="38774" marT="42005" marB="42005" horzOverflow="overflow">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363789">
                <a:tc gridSpan="2">
                  <a:txBody>
                    <a:bodyPr/>
                    <a:lstStyle/>
                    <a:p>
                      <a:pPr algn="just">
                        <a:spcAft>
                          <a:spcPts val="0"/>
                        </a:spcAft>
                        <a:tabLst>
                          <a:tab pos="180340" algn="l"/>
                        </a:tabLst>
                      </a:pPr>
                      <a:r>
                        <a:rPr lang="ru-RU" sz="1000" dirty="0" smtClean="0">
                          <a:solidFill>
                            <a:schemeClr val="tx1"/>
                          </a:solidFill>
                          <a:effectLst/>
                          <a:latin typeface="+mn-lt"/>
                          <a:ea typeface="Times New Roman" panose="02020603050405020304" pitchFamily="18" charset="0"/>
                          <a:cs typeface="Times New Roman" panose="02020603050405020304" pitchFamily="18" charset="0"/>
                        </a:rPr>
                        <a:t>Отсутствие</a:t>
                      </a:r>
                      <a:r>
                        <a:rPr lang="ru-RU" sz="1000" baseline="0" dirty="0" smtClean="0">
                          <a:solidFill>
                            <a:schemeClr val="tx1"/>
                          </a:solidFill>
                          <a:effectLst/>
                          <a:latin typeface="+mn-lt"/>
                          <a:ea typeface="Times New Roman" panose="02020603050405020304" pitchFamily="18" charset="0"/>
                          <a:cs typeface="Times New Roman" panose="02020603050405020304" pitchFamily="18" charset="0"/>
                        </a:rPr>
                        <a:t> скидки в сравнении с 2019 г. или от маржи 0,49 тенге/кВт-ч от потенциальных поставщиков</a:t>
                      </a:r>
                      <a:endParaRPr lang="ru-RU" sz="100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a:noFill/>
                    </a:lnTlToBr>
                    <a:lnBlToTr>
                      <a:noFill/>
                    </a:lnBlToTr>
                    <a:noFill/>
                  </a:tcPr>
                </a:tc>
                <a:tc hMerge="1">
                  <a:txBody>
                    <a:bodyPr/>
                    <a:lstStyle/>
                    <a:p>
                      <a:endParaRPr lang="ru-RU"/>
                    </a:p>
                  </a:txBody>
                  <a:tcPr/>
                </a:tc>
                <a:tc>
                  <a:txBody>
                    <a:bodyPr/>
                    <a:lstStyle/>
                    <a:p>
                      <a:pPr marL="0" lvl="0" indent="0" algn="ctr" defTabSz="914400" rtl="0" eaLnBrk="1" latinLnBrk="0" hangingPunct="1">
                        <a:spcAft>
                          <a:spcPts val="0"/>
                        </a:spcAft>
                        <a:buFont typeface="Times New Roman" panose="02020603050405020304" pitchFamily="18" charset="0"/>
                        <a:buNone/>
                        <a:tabLst>
                          <a:tab pos="180340" algn="l"/>
                        </a:tabLst>
                      </a:pPr>
                      <a:r>
                        <a:rPr lang="ru-RU" sz="1100" kern="1200" dirty="0" smtClean="0">
                          <a:solidFill>
                            <a:schemeClr val="tx1"/>
                          </a:solidFill>
                          <a:effectLst/>
                          <a:latin typeface="+mn-lt"/>
                          <a:ea typeface="Arial" panose="020B0604020202020204" pitchFamily="34" charset="0"/>
                          <a:cs typeface="Arial" panose="020B0604020202020204" pitchFamily="34" charset="0"/>
                        </a:rPr>
                        <a:t>Высокий</a:t>
                      </a:r>
                      <a:r>
                        <a:rPr lang="ru-RU" sz="1100" kern="1200" baseline="0" dirty="0" smtClean="0">
                          <a:solidFill>
                            <a:schemeClr val="tx1"/>
                          </a:solidFill>
                          <a:effectLst/>
                          <a:latin typeface="+mn-lt"/>
                          <a:ea typeface="Arial" panose="020B0604020202020204" pitchFamily="34" charset="0"/>
                          <a:cs typeface="Arial" panose="020B0604020202020204" pitchFamily="34" charset="0"/>
                        </a:rPr>
                        <a:t> </a:t>
                      </a:r>
                      <a:endParaRPr lang="ru-RU" sz="1100" kern="1200" dirty="0">
                        <a:solidFill>
                          <a:schemeClr val="tx1"/>
                        </a:solidFill>
                        <a:effectLst/>
                        <a:latin typeface="+mn-lt"/>
                        <a:ea typeface="Arial" panose="020B0604020202020204" pitchFamily="34" charset="0"/>
                        <a:cs typeface="Arial" panose="020B0604020202020204" pitchFamily="34" charset="0"/>
                      </a:endParaRPr>
                    </a:p>
                  </a:txBody>
                  <a:tcPr marL="68580" marR="68580" marT="0" marB="0"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a:noFill/>
                    </a:lnTlToBr>
                    <a:lnBlToTr>
                      <a:noFill/>
                    </a:lnBlToTr>
                    <a:noFill/>
                  </a:tcPr>
                </a:tc>
                <a:tc gridSpan="2">
                  <a:txBody>
                    <a:bodyPr/>
                    <a:lstStyle/>
                    <a:p>
                      <a:pPr marL="171450" marR="0" lvl="0" indent="-171450" algn="l" defTabSz="914400" rtl="0" eaLnBrk="0" fontAlgn="base" latinLnBrk="0" hangingPunct="0">
                        <a:lnSpc>
                          <a:spcPct val="85000"/>
                        </a:lnSpc>
                        <a:spcBef>
                          <a:spcPts val="300"/>
                        </a:spcBef>
                        <a:spcAft>
                          <a:spcPct val="0"/>
                        </a:spcAft>
                        <a:buClr>
                          <a:schemeClr val="tx1"/>
                        </a:buClr>
                        <a:buSzTx/>
                        <a:buFont typeface="Arial" panose="020B0604020202020204" pitchFamily="34" charset="0"/>
                        <a:buChar char="•"/>
                        <a:tabLst/>
                        <a:defRPr/>
                      </a:pPr>
                      <a:r>
                        <a:rPr kumimoji="0" lang="ru-RU" sz="1000" b="0" i="0" u="none" strike="noStrike" kern="1200" cap="none" normalizeH="0" baseline="0" dirty="0" smtClean="0">
                          <a:ln>
                            <a:noFill/>
                          </a:ln>
                          <a:solidFill>
                            <a:schemeClr val="tx1"/>
                          </a:solidFill>
                          <a:effectLst/>
                          <a:latin typeface="+mn-lt"/>
                          <a:ea typeface="+mn-ea"/>
                          <a:cs typeface="Arial" charset="0"/>
                        </a:rPr>
                        <a:t>Заказчик должен запросить КП у других потенциальных поставщиков при условии предоставления договоров со станциями и РЭК на 2020 год. </a:t>
                      </a:r>
                    </a:p>
                  </a:txBody>
                  <a:tcPr marL="38774" marR="38774" marT="42005" marB="42005" horzOverflow="overflow">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a:noFill/>
                    </a:lnTlToBr>
                    <a:lnBlToTr>
                      <a:noFill/>
                    </a:lnBlToTr>
                    <a:noFill/>
                  </a:tcPr>
                </a:tc>
                <a:tc hMerge="1">
                  <a:txBody>
                    <a:bodyPr/>
                    <a:lstStyle/>
                    <a:p>
                      <a:endParaRPr lang="ru-RU"/>
                    </a:p>
                  </a:txBody>
                  <a:tcPr/>
                </a:tc>
              </a:tr>
              <a:tr h="365017">
                <a:tc gridSpan="2">
                  <a:txBody>
                    <a:bodyPr/>
                    <a:lstStyle/>
                    <a:p>
                      <a:pPr algn="just">
                        <a:spcAft>
                          <a:spcPts val="0"/>
                        </a:spcAft>
                        <a:tabLst>
                          <a:tab pos="180340" algn="l"/>
                        </a:tabLst>
                      </a:pPr>
                      <a:r>
                        <a:rPr lang="ru-RU" sz="1000" dirty="0" smtClean="0">
                          <a:effectLst/>
                          <a:latin typeface="+mn-lt"/>
                          <a:ea typeface="Times New Roman" panose="02020603050405020304" pitchFamily="18" charset="0"/>
                          <a:cs typeface="Times New Roman" panose="02020603050405020304" pitchFamily="18" charset="0"/>
                        </a:rPr>
                        <a:t>Отказ поставщиков от корректировки</a:t>
                      </a:r>
                      <a:r>
                        <a:rPr lang="ru-RU" sz="1000" baseline="0" dirty="0" smtClean="0">
                          <a:effectLst/>
                          <a:latin typeface="+mn-lt"/>
                          <a:ea typeface="Times New Roman" panose="02020603050405020304" pitchFamily="18" charset="0"/>
                          <a:cs typeface="Times New Roman" panose="02020603050405020304" pitchFamily="18" charset="0"/>
                        </a:rPr>
                        <a:t> цены договора по формулам цены</a:t>
                      </a:r>
                      <a:endParaRPr lang="ru-RU" sz="1000" dirty="0">
                        <a:effectLst/>
                        <a:latin typeface="+mn-lt"/>
                        <a:ea typeface="Times New Roman" panose="02020603050405020304" pitchFamily="18" charset="0"/>
                        <a:cs typeface="Times New Roman" panose="02020603050405020304" pitchFamily="18" charset="0"/>
                      </a:endParaRPr>
                    </a:p>
                  </a:txBody>
                  <a:tcPr marL="68580" marR="6858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a:noFill/>
                    </a:lnTlToBr>
                    <a:lnBlToTr>
                      <a:noFill/>
                    </a:lnBlToTr>
                    <a:noFill/>
                  </a:tcPr>
                </a:tc>
                <a:tc hMerge="1">
                  <a:txBody>
                    <a:bodyPr/>
                    <a:lstStyle/>
                    <a:p>
                      <a:endParaRPr lang="ru-RU"/>
                    </a:p>
                  </a:txBody>
                  <a:tcPr/>
                </a:tc>
                <a:tc>
                  <a:txBody>
                    <a:bodyPr/>
                    <a:lstStyle/>
                    <a:p>
                      <a:pPr marL="0" lvl="0" indent="0" algn="ctr" defTabSz="914400" rtl="0" eaLnBrk="1" latinLnBrk="0" hangingPunct="1">
                        <a:spcAft>
                          <a:spcPts val="0"/>
                        </a:spcAft>
                        <a:buFont typeface="Times New Roman" panose="02020603050405020304" pitchFamily="18" charset="0"/>
                        <a:buNone/>
                        <a:tabLst>
                          <a:tab pos="180340" algn="l"/>
                        </a:tabLst>
                      </a:pPr>
                      <a:r>
                        <a:rPr lang="ru-RU" sz="1100" kern="1200" dirty="0" smtClean="0">
                          <a:solidFill>
                            <a:schemeClr val="tx1"/>
                          </a:solidFill>
                          <a:effectLst/>
                          <a:latin typeface="+mn-lt"/>
                          <a:ea typeface="Arial" panose="020B0604020202020204" pitchFamily="34" charset="0"/>
                          <a:cs typeface="Arial" panose="020B0604020202020204" pitchFamily="34" charset="0"/>
                        </a:rPr>
                        <a:t>Средний</a:t>
                      </a:r>
                      <a:endParaRPr lang="ru-RU" sz="1100" kern="1200" dirty="0">
                        <a:solidFill>
                          <a:schemeClr val="tx1"/>
                        </a:solidFill>
                        <a:effectLst/>
                        <a:latin typeface="+mn-lt"/>
                        <a:ea typeface="Arial" panose="020B0604020202020204" pitchFamily="34" charset="0"/>
                        <a:cs typeface="Arial" panose="020B0604020202020204" pitchFamily="34" charset="0"/>
                      </a:endParaRPr>
                    </a:p>
                  </a:txBody>
                  <a:tcPr marL="68580" marR="68580" marT="0" marB="0"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a:noFill/>
                    </a:lnTlToBr>
                    <a:lnBlToTr>
                      <a:noFill/>
                    </a:lnBlToTr>
                    <a:noFill/>
                  </a:tcPr>
                </a:tc>
                <a:tc gridSpan="2">
                  <a:txBody>
                    <a:bodyPr/>
                    <a:lstStyle/>
                    <a:p>
                      <a:pPr marL="171450" marR="0" lvl="0" indent="-171450" algn="l" defTabSz="914400" rtl="0" eaLnBrk="0" fontAlgn="base" latinLnBrk="0" hangingPunct="0">
                        <a:lnSpc>
                          <a:spcPct val="85000"/>
                        </a:lnSpc>
                        <a:spcBef>
                          <a:spcPts val="300"/>
                        </a:spcBef>
                        <a:spcAft>
                          <a:spcPct val="0"/>
                        </a:spcAft>
                        <a:buClr>
                          <a:schemeClr val="tx1"/>
                        </a:buClr>
                        <a:buSzTx/>
                        <a:buFont typeface="Arial" panose="020B0604020202020204" pitchFamily="34" charset="0"/>
                        <a:buChar char="•"/>
                        <a:tabLst/>
                        <a:defRPr/>
                      </a:pPr>
                      <a:r>
                        <a:rPr kumimoji="0" lang="ru-RU" sz="1000" b="0" i="0" u="none" strike="noStrike" kern="1200" cap="none" normalizeH="0" baseline="0" dirty="0" smtClean="0">
                          <a:ln>
                            <a:noFill/>
                          </a:ln>
                          <a:solidFill>
                            <a:schemeClr val="tx1"/>
                          </a:solidFill>
                          <a:effectLst/>
                          <a:latin typeface="+mn-lt"/>
                          <a:ea typeface="+mn-ea"/>
                          <a:cs typeface="Arial" charset="0"/>
                        </a:rPr>
                        <a:t>Заказчик удерживает БГ и расторгает договор </a:t>
                      </a:r>
                    </a:p>
                    <a:p>
                      <a:pPr marL="171450" marR="0" lvl="0" indent="-171450" algn="l" defTabSz="914400" rtl="0" eaLnBrk="0" fontAlgn="base" latinLnBrk="0" hangingPunct="0">
                        <a:lnSpc>
                          <a:spcPct val="85000"/>
                        </a:lnSpc>
                        <a:spcBef>
                          <a:spcPts val="300"/>
                        </a:spcBef>
                        <a:spcAft>
                          <a:spcPct val="0"/>
                        </a:spcAft>
                        <a:buClr>
                          <a:schemeClr val="tx1"/>
                        </a:buClr>
                        <a:buSzTx/>
                        <a:buFont typeface="Arial" panose="020B0604020202020204" pitchFamily="34" charset="0"/>
                        <a:buChar char="•"/>
                        <a:tabLst/>
                        <a:defRPr/>
                      </a:pPr>
                      <a:r>
                        <a:rPr kumimoji="0" lang="ru-RU" sz="1000" b="0" i="0" u="none" strike="noStrike" kern="1200" cap="none" normalizeH="0" baseline="0" dirty="0" smtClean="0">
                          <a:ln>
                            <a:noFill/>
                          </a:ln>
                          <a:solidFill>
                            <a:schemeClr val="tx1"/>
                          </a:solidFill>
                          <a:effectLst/>
                          <a:latin typeface="+mn-lt"/>
                          <a:ea typeface="+mn-ea"/>
                          <a:cs typeface="Arial" charset="0"/>
                        </a:rPr>
                        <a:t>По объектам, где присутствуют гарантирующие поставщики, проводятся только переговоры </a:t>
                      </a:r>
                    </a:p>
                  </a:txBody>
                  <a:tcPr marL="38774" marR="38774" marT="42005" marB="42005" horzOverflow="overflow">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a:noFill/>
                    </a:lnTlToBr>
                    <a:lnBlToTr>
                      <a:noFill/>
                    </a:lnBlToTr>
                    <a:noFill/>
                  </a:tcPr>
                </a:tc>
                <a:tc hMerge="1">
                  <a:txBody>
                    <a:bodyPr/>
                    <a:lstStyle/>
                    <a:p>
                      <a:endParaRPr lang="ru-RU"/>
                    </a:p>
                  </a:txBody>
                  <a:tcPr/>
                </a:tc>
              </a:tr>
              <a:tr h="541592">
                <a:tc gridSpan="2">
                  <a:txBody>
                    <a:bodyPr/>
                    <a:lstStyle/>
                    <a:p>
                      <a:pPr algn="just">
                        <a:spcAft>
                          <a:spcPts val="0"/>
                        </a:spcAft>
                        <a:tabLst>
                          <a:tab pos="180340" algn="l"/>
                        </a:tabLst>
                      </a:pPr>
                      <a:r>
                        <a:rPr lang="ru-RU" sz="1000" dirty="0" smtClean="0">
                          <a:effectLst/>
                          <a:latin typeface="+mn-lt"/>
                          <a:ea typeface="Times New Roman" panose="02020603050405020304" pitchFamily="18" charset="0"/>
                          <a:cs typeface="Times New Roman" panose="02020603050405020304" pitchFamily="18" charset="0"/>
                        </a:rPr>
                        <a:t>Затягивание процедур</a:t>
                      </a:r>
                      <a:r>
                        <a:rPr lang="ru-RU" sz="1000" baseline="0" dirty="0" smtClean="0">
                          <a:effectLst/>
                          <a:latin typeface="+mn-lt"/>
                          <a:ea typeface="Times New Roman" panose="02020603050405020304" pitchFamily="18" charset="0"/>
                          <a:cs typeface="Times New Roman" panose="02020603050405020304" pitchFamily="18" charset="0"/>
                        </a:rPr>
                        <a:t> отбора и переговоров</a:t>
                      </a:r>
                      <a:endParaRPr lang="ru-RU" sz="1000" dirty="0">
                        <a:effectLst/>
                        <a:latin typeface="+mn-lt"/>
                        <a:ea typeface="Times New Roman" panose="02020603050405020304" pitchFamily="18" charset="0"/>
                        <a:cs typeface="Times New Roman" panose="02020603050405020304" pitchFamily="18" charset="0"/>
                      </a:endParaRPr>
                    </a:p>
                  </a:txBody>
                  <a:tcPr marL="68580" marR="6858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a:noFill/>
                    </a:lnTlToBr>
                    <a:lnBlToTr>
                      <a:noFill/>
                    </a:lnBlToTr>
                    <a:noFill/>
                  </a:tcPr>
                </a:tc>
                <a:tc hMerge="1">
                  <a:txBody>
                    <a:bodyPr/>
                    <a:lstStyle/>
                    <a:p>
                      <a:endParaRPr lang="ru-RU"/>
                    </a:p>
                  </a:txBody>
                  <a:tcPr/>
                </a:tc>
                <a:tc>
                  <a:txBody>
                    <a:bodyPr/>
                    <a:lstStyle/>
                    <a:p>
                      <a:pPr marL="0" marR="0" lvl="0" indent="0" algn="ctr" defTabSz="914400" rtl="0" eaLnBrk="1" fontAlgn="auto" latinLnBrk="0" hangingPunct="1">
                        <a:lnSpc>
                          <a:spcPct val="100000"/>
                        </a:lnSpc>
                        <a:spcBef>
                          <a:spcPts val="0"/>
                        </a:spcBef>
                        <a:spcAft>
                          <a:spcPts val="0"/>
                        </a:spcAft>
                        <a:buClrTx/>
                        <a:buSzTx/>
                        <a:buFont typeface="Times New Roman" panose="02020603050405020304" pitchFamily="18" charset="0"/>
                        <a:buNone/>
                        <a:tabLst>
                          <a:tab pos="180340" algn="l"/>
                        </a:tabLst>
                        <a:defRPr/>
                      </a:pPr>
                      <a:r>
                        <a:rPr lang="ru-RU" sz="1050" kern="1200" dirty="0" smtClean="0">
                          <a:solidFill>
                            <a:schemeClr val="tx1"/>
                          </a:solidFill>
                          <a:effectLst/>
                          <a:latin typeface="+mn-lt"/>
                          <a:ea typeface="Arial" panose="020B0604020202020204" pitchFamily="34" charset="0"/>
                          <a:cs typeface="Arial" panose="020B0604020202020204" pitchFamily="34" charset="0"/>
                        </a:rPr>
                        <a:t>Высокий</a:t>
                      </a:r>
                    </a:p>
                  </a:txBody>
                  <a:tcPr marL="68580" marR="68580" marT="0" marB="0"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a:noFill/>
                    </a:lnTlToBr>
                    <a:lnBlToTr>
                      <a:noFill/>
                    </a:lnBlToTr>
                    <a:noFill/>
                  </a:tcPr>
                </a:tc>
                <a:tc gridSpan="2">
                  <a:txBody>
                    <a:bodyPr/>
                    <a:lstStyle/>
                    <a:p>
                      <a:pPr marL="171450" indent="-171450">
                        <a:spcBef>
                          <a:spcPts val="0"/>
                        </a:spcBef>
                        <a:buFont typeface="Arial" panose="020B0604020202020204" pitchFamily="34" charset="0"/>
                        <a:buChar char="•"/>
                      </a:pPr>
                      <a:r>
                        <a:rPr lang="ru-RU" sz="1000" dirty="0" smtClean="0"/>
                        <a:t>ПК/Заказчи</a:t>
                      </a:r>
                      <a:r>
                        <a:rPr lang="ru-RU" sz="1000" baseline="0" dirty="0" smtClean="0"/>
                        <a:t>к вправе продлить договор о закупках на январь 2020 года </a:t>
                      </a:r>
                      <a:r>
                        <a:rPr lang="ru-RU" sz="1000" kern="1200" baseline="0" dirty="0" smtClean="0">
                          <a:solidFill>
                            <a:schemeClr val="tx1"/>
                          </a:solidFill>
                          <a:latin typeface="+mn-lt"/>
                          <a:ea typeface="+mn-ea"/>
                          <a:cs typeface="+mn-cs"/>
                        </a:rPr>
                        <a:t>с дальнейшим проведением всех необходимых процедур при согласовании с ЦК Фонда. При </a:t>
                      </a:r>
                      <a:r>
                        <a:rPr lang="ru-RU" sz="1000" baseline="0" dirty="0" smtClean="0"/>
                        <a:t>этом договор о закупках на январь 2020 года должен содержать условия настоящей Стратегии (</a:t>
                      </a:r>
                      <a:r>
                        <a:rPr lang="ru-RU" sz="1000" baseline="0" dirty="0" smtClean="0"/>
                        <a:t>формула </a:t>
                      </a:r>
                      <a:r>
                        <a:rPr lang="ru-RU" sz="1000" baseline="0" dirty="0" smtClean="0"/>
                        <a:t>цены у </a:t>
                      </a:r>
                      <a:r>
                        <a:rPr lang="ru-RU" sz="1000" baseline="0" dirty="0" err="1" smtClean="0"/>
                        <a:t>энергисточника</a:t>
                      </a:r>
                      <a:r>
                        <a:rPr lang="ru-RU" sz="1000" baseline="0" dirty="0" smtClean="0"/>
                        <a:t> и </a:t>
                      </a:r>
                      <a:r>
                        <a:rPr lang="ru-RU" sz="1000" baseline="0" dirty="0" smtClean="0"/>
                        <a:t>РМ и прочие условия Стратегии). </a:t>
                      </a:r>
                      <a:r>
                        <a:rPr lang="ru-RU" sz="1000" baseline="0" dirty="0" smtClean="0"/>
                        <a:t>Процедуры отбора и переговоров должны быть проведены в январе</a:t>
                      </a:r>
                    </a:p>
                  </a:txBody>
                  <a:tcPr marL="68580" marR="6858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a:noFill/>
                    </a:lnTlToBr>
                    <a:lnBlToTr>
                      <a:noFill/>
                    </a:lnBlToTr>
                    <a:noFill/>
                  </a:tcPr>
                </a:tc>
                <a:tc hMerge="1">
                  <a:txBody>
                    <a:bodyPr/>
                    <a:lstStyle/>
                    <a:p>
                      <a:endParaRPr lang="ru-RU"/>
                    </a:p>
                  </a:txBody>
                  <a:tcPr/>
                </a:tc>
              </a:tr>
              <a:tr h="329021">
                <a:tc gridSpan="2">
                  <a:txBody>
                    <a:bodyPr/>
                    <a:lstStyle/>
                    <a:p>
                      <a:pPr algn="just">
                        <a:spcAft>
                          <a:spcPts val="0"/>
                        </a:spcAft>
                        <a:tabLst>
                          <a:tab pos="180340" algn="l"/>
                        </a:tabLst>
                      </a:pPr>
                      <a:r>
                        <a:rPr lang="ru-RU" sz="1000" dirty="0" smtClean="0">
                          <a:effectLst/>
                          <a:latin typeface="+mn-lt"/>
                          <a:ea typeface="Times New Roman" panose="02020603050405020304" pitchFamily="18" charset="0"/>
                          <a:cs typeface="Times New Roman" panose="02020603050405020304" pitchFamily="18" charset="0"/>
                        </a:rPr>
                        <a:t>В случае,</a:t>
                      </a:r>
                      <a:r>
                        <a:rPr lang="ru-RU" sz="1000" baseline="0" dirty="0" smtClean="0">
                          <a:effectLst/>
                          <a:latin typeface="+mn-lt"/>
                          <a:ea typeface="Times New Roman" panose="02020603050405020304" pitchFamily="18" charset="0"/>
                          <a:cs typeface="Times New Roman" panose="02020603050405020304" pitchFamily="18" charset="0"/>
                        </a:rPr>
                        <a:t> если по формуле цены сложилась цена у </a:t>
                      </a:r>
                      <a:r>
                        <a:rPr lang="ru-RU" sz="1000" baseline="0" dirty="0" err="1" smtClean="0">
                          <a:effectLst/>
                          <a:latin typeface="+mn-lt"/>
                          <a:ea typeface="Times New Roman" panose="02020603050405020304" pitchFamily="18" charset="0"/>
                          <a:cs typeface="Times New Roman" panose="02020603050405020304" pitchFamily="18" charset="0"/>
                        </a:rPr>
                        <a:t>энергоисточника</a:t>
                      </a:r>
                      <a:r>
                        <a:rPr lang="ru-RU" sz="1000" baseline="0" dirty="0" smtClean="0">
                          <a:effectLst/>
                          <a:latin typeface="+mn-lt"/>
                          <a:ea typeface="Times New Roman" panose="02020603050405020304" pitchFamily="18" charset="0"/>
                          <a:cs typeface="Times New Roman" panose="02020603050405020304" pitchFamily="18" charset="0"/>
                        </a:rPr>
                        <a:t> выше, чем на переговорах</a:t>
                      </a:r>
                      <a:endParaRPr lang="ru-RU" sz="1000" dirty="0">
                        <a:effectLst/>
                        <a:latin typeface="+mn-lt"/>
                        <a:ea typeface="Times New Roman" panose="02020603050405020304" pitchFamily="18" charset="0"/>
                        <a:cs typeface="Times New Roman" panose="02020603050405020304" pitchFamily="18" charset="0"/>
                      </a:endParaRPr>
                    </a:p>
                  </a:txBody>
                  <a:tcPr marL="68580" marR="6858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a:noFill/>
                    </a:lnTlToBr>
                    <a:lnBlToTr>
                      <a:noFill/>
                    </a:lnBlToTr>
                    <a:noFill/>
                  </a:tcPr>
                </a:tc>
                <a:tc hMerge="1">
                  <a:txBody>
                    <a:bodyPr/>
                    <a:lstStyle/>
                    <a:p>
                      <a:endParaRPr lang="ru-RU"/>
                    </a:p>
                  </a:txBody>
                  <a:tcPr/>
                </a:tc>
                <a:tc>
                  <a:txBody>
                    <a:bodyPr/>
                    <a:lstStyle/>
                    <a:p>
                      <a:pPr marL="0" marR="0" lvl="0" indent="0" algn="ctr" defTabSz="914400" rtl="0" eaLnBrk="1" fontAlgn="auto" latinLnBrk="0" hangingPunct="1">
                        <a:lnSpc>
                          <a:spcPct val="100000"/>
                        </a:lnSpc>
                        <a:spcBef>
                          <a:spcPts val="0"/>
                        </a:spcBef>
                        <a:spcAft>
                          <a:spcPts val="0"/>
                        </a:spcAft>
                        <a:buClrTx/>
                        <a:buSzTx/>
                        <a:buFont typeface="Times New Roman" panose="02020603050405020304" pitchFamily="18" charset="0"/>
                        <a:buNone/>
                        <a:tabLst>
                          <a:tab pos="180340" algn="l"/>
                        </a:tabLst>
                        <a:defRPr/>
                      </a:pPr>
                      <a:r>
                        <a:rPr lang="ru-RU" sz="1050" kern="1200" dirty="0" smtClean="0">
                          <a:solidFill>
                            <a:schemeClr val="tx1"/>
                          </a:solidFill>
                          <a:effectLst/>
                          <a:latin typeface="+mn-lt"/>
                          <a:ea typeface="Arial" panose="020B0604020202020204" pitchFamily="34" charset="0"/>
                          <a:cs typeface="Arial" panose="020B0604020202020204" pitchFamily="34" charset="0"/>
                        </a:rPr>
                        <a:t>Средний</a:t>
                      </a:r>
                      <a:r>
                        <a:rPr lang="ru-RU" sz="1050" kern="1200" baseline="0" dirty="0" smtClean="0">
                          <a:solidFill>
                            <a:schemeClr val="tx1"/>
                          </a:solidFill>
                          <a:effectLst/>
                          <a:latin typeface="+mn-lt"/>
                          <a:ea typeface="Arial" panose="020B0604020202020204" pitchFamily="34" charset="0"/>
                          <a:cs typeface="Arial" panose="020B0604020202020204" pitchFamily="34" charset="0"/>
                        </a:rPr>
                        <a:t> </a:t>
                      </a:r>
                      <a:endParaRPr lang="ru-RU" sz="1050" kern="1200" dirty="0" smtClean="0">
                        <a:solidFill>
                          <a:schemeClr val="tx1"/>
                        </a:solidFill>
                        <a:effectLst/>
                        <a:latin typeface="+mn-lt"/>
                        <a:ea typeface="Arial" panose="020B0604020202020204" pitchFamily="34" charset="0"/>
                        <a:cs typeface="Arial" panose="020B0604020202020204" pitchFamily="34" charset="0"/>
                      </a:endParaRPr>
                    </a:p>
                  </a:txBody>
                  <a:tcPr marL="68580" marR="68580" marT="0" marB="0"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a:noFill/>
                    </a:lnTlToBr>
                    <a:lnBlToTr>
                      <a:noFill/>
                    </a:lnBlToTr>
                    <a:noFill/>
                  </a:tcPr>
                </a:tc>
                <a:tc gridSpan="2">
                  <a:txBody>
                    <a:bodyPr/>
                    <a:lstStyle/>
                    <a:p>
                      <a:pPr marL="171450" indent="-171450">
                        <a:spcBef>
                          <a:spcPts val="0"/>
                        </a:spcBef>
                        <a:buFont typeface="Arial" panose="020B0604020202020204" pitchFamily="34" charset="0"/>
                        <a:buChar char="•"/>
                      </a:pPr>
                      <a:r>
                        <a:rPr lang="ru-RU" sz="1000" dirty="0" smtClean="0"/>
                        <a:t>Заказчик</a:t>
                      </a:r>
                      <a:r>
                        <a:rPr lang="ru-RU" sz="1000" baseline="0" dirty="0" smtClean="0"/>
                        <a:t> должен сопоставить расчеты поставщика с информацией НДЦ КЕГОК</a:t>
                      </a:r>
                      <a:endParaRPr lang="ru-RU" sz="1000" dirty="0" smtClean="0"/>
                    </a:p>
                    <a:p>
                      <a:pPr marL="171450" indent="-171450">
                        <a:spcBef>
                          <a:spcPts val="0"/>
                        </a:spcBef>
                        <a:buFont typeface="Arial" panose="020B0604020202020204" pitchFamily="34" charset="0"/>
                        <a:buChar char="•"/>
                      </a:pPr>
                      <a:r>
                        <a:rPr lang="ru-RU" sz="1000" dirty="0" smtClean="0"/>
                        <a:t>Заказчик должен направить запрос в ЦК Фонда</a:t>
                      </a:r>
                      <a:r>
                        <a:rPr lang="ru-RU" sz="1000" baseline="0" dirty="0" smtClean="0"/>
                        <a:t> с целью перепроверки цены</a:t>
                      </a:r>
                    </a:p>
                    <a:p>
                      <a:pPr marL="171450" indent="-171450">
                        <a:spcBef>
                          <a:spcPts val="0"/>
                        </a:spcBef>
                        <a:buFont typeface="Arial" panose="020B0604020202020204" pitchFamily="34" charset="0"/>
                        <a:buChar char="•"/>
                      </a:pPr>
                      <a:r>
                        <a:rPr lang="ru-RU" sz="1000" baseline="0" dirty="0" smtClean="0"/>
                        <a:t>Оплата производится по цене переговоров</a:t>
                      </a:r>
                      <a:endParaRPr lang="ru-RU" sz="1000" dirty="0"/>
                    </a:p>
                  </a:txBody>
                  <a:tcPr marL="68580" marR="6858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a:noFill/>
                    </a:lnTlToBr>
                    <a:lnBlToTr>
                      <a:noFill/>
                    </a:lnBlToTr>
                    <a:noFill/>
                  </a:tcPr>
                </a:tc>
                <a:tc hMerge="1">
                  <a:txBody>
                    <a:bodyPr/>
                    <a:lstStyle/>
                    <a:p>
                      <a:endParaRPr lang="ru-RU"/>
                    </a:p>
                  </a:txBody>
                  <a:tcPr/>
                </a:tc>
              </a:tr>
              <a:tr h="329021">
                <a:tc gridSpan="2">
                  <a:txBody>
                    <a:bodyPr/>
                    <a:lstStyle/>
                    <a:p>
                      <a:pPr algn="just">
                        <a:spcAft>
                          <a:spcPts val="0"/>
                        </a:spcAft>
                        <a:tabLst>
                          <a:tab pos="180340" algn="l"/>
                        </a:tabLst>
                      </a:pPr>
                      <a:r>
                        <a:rPr lang="ru-RU" sz="1000" dirty="0" smtClean="0">
                          <a:effectLst/>
                          <a:latin typeface="+mn-lt"/>
                          <a:ea typeface="Times New Roman" panose="02020603050405020304" pitchFamily="18" charset="0"/>
                          <a:cs typeface="Times New Roman" panose="02020603050405020304" pitchFamily="18" charset="0"/>
                        </a:rPr>
                        <a:t>Отказ поставщиков от участия в переговорах ввиду поставленных условий Фонда </a:t>
                      </a:r>
                      <a:endParaRPr lang="ru-RU" sz="1000" dirty="0">
                        <a:effectLst/>
                        <a:latin typeface="+mn-lt"/>
                        <a:ea typeface="Times New Roman" panose="02020603050405020304" pitchFamily="18" charset="0"/>
                        <a:cs typeface="Times New Roman" panose="02020603050405020304" pitchFamily="18" charset="0"/>
                      </a:endParaRPr>
                    </a:p>
                  </a:txBody>
                  <a:tcPr marL="68580" marR="6858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a:noFill/>
                    </a:lnTlToBr>
                    <a:lnBlToTr>
                      <a:noFill/>
                    </a:lnBlToTr>
                    <a:noFill/>
                  </a:tcPr>
                </a:tc>
                <a:tc hMerge="1">
                  <a:txBody>
                    <a:bodyPr/>
                    <a:lstStyle/>
                    <a:p>
                      <a:endParaRPr lang="ru-RU"/>
                    </a:p>
                  </a:txBody>
                  <a:tcPr/>
                </a:tc>
                <a:tc>
                  <a:txBody>
                    <a:bodyPr/>
                    <a:lstStyle/>
                    <a:p>
                      <a:pPr marL="0" marR="0" lvl="0" indent="0" algn="ctr" defTabSz="914400" rtl="0" eaLnBrk="1" fontAlgn="auto" latinLnBrk="0" hangingPunct="1">
                        <a:lnSpc>
                          <a:spcPct val="100000"/>
                        </a:lnSpc>
                        <a:spcBef>
                          <a:spcPts val="0"/>
                        </a:spcBef>
                        <a:spcAft>
                          <a:spcPts val="0"/>
                        </a:spcAft>
                        <a:buClrTx/>
                        <a:buSzTx/>
                        <a:buFont typeface="Times New Roman" panose="02020603050405020304" pitchFamily="18" charset="0"/>
                        <a:buNone/>
                        <a:tabLst>
                          <a:tab pos="180340" algn="l"/>
                        </a:tabLst>
                        <a:defRPr/>
                      </a:pPr>
                      <a:r>
                        <a:rPr lang="ru-RU" sz="1050" kern="1200" dirty="0" smtClean="0">
                          <a:solidFill>
                            <a:schemeClr val="tx1"/>
                          </a:solidFill>
                          <a:effectLst/>
                          <a:latin typeface="+mn-lt"/>
                          <a:ea typeface="Arial" panose="020B0604020202020204" pitchFamily="34" charset="0"/>
                          <a:cs typeface="Arial" panose="020B0604020202020204" pitchFamily="34" charset="0"/>
                        </a:rPr>
                        <a:t>Высокий</a:t>
                      </a:r>
                    </a:p>
                    <a:p>
                      <a:pPr marL="0" marR="0" lvl="0" indent="0" algn="ctr" defTabSz="914400" rtl="0" eaLnBrk="1" fontAlgn="auto" latinLnBrk="0" hangingPunct="1">
                        <a:lnSpc>
                          <a:spcPct val="100000"/>
                        </a:lnSpc>
                        <a:spcBef>
                          <a:spcPts val="0"/>
                        </a:spcBef>
                        <a:spcAft>
                          <a:spcPts val="0"/>
                        </a:spcAft>
                        <a:buClrTx/>
                        <a:buSzTx/>
                        <a:buFont typeface="Times New Roman" panose="02020603050405020304" pitchFamily="18" charset="0"/>
                        <a:buNone/>
                        <a:tabLst>
                          <a:tab pos="180340" algn="l"/>
                        </a:tabLst>
                        <a:defRPr/>
                      </a:pPr>
                      <a:endParaRPr lang="ru-RU" sz="1050" kern="1200" dirty="0" smtClean="0">
                        <a:solidFill>
                          <a:schemeClr val="tx1"/>
                        </a:solidFill>
                        <a:effectLst/>
                        <a:latin typeface="+mn-lt"/>
                        <a:ea typeface="Arial" panose="020B0604020202020204" pitchFamily="34" charset="0"/>
                        <a:cs typeface="Arial" panose="020B0604020202020204" pitchFamily="34" charset="0"/>
                      </a:endParaRPr>
                    </a:p>
                  </a:txBody>
                  <a:tcPr marL="68580" marR="68580" marT="0" marB="0"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a:noFill/>
                    </a:lnTlToBr>
                    <a:lnBlToTr>
                      <a:noFill/>
                    </a:lnBlToTr>
                    <a:noFill/>
                  </a:tcPr>
                </a:tc>
                <a:tc gridSpan="2">
                  <a:txBody>
                    <a:bodyPr/>
                    <a:lstStyle/>
                    <a:p>
                      <a:pPr marL="171450" indent="-171450">
                        <a:spcBef>
                          <a:spcPts val="0"/>
                        </a:spcBef>
                        <a:buFont typeface="Arial" panose="020B0604020202020204" pitchFamily="34" charset="0"/>
                        <a:buChar char="•"/>
                      </a:pPr>
                      <a:r>
                        <a:rPr lang="ru-RU" sz="1000" dirty="0" smtClean="0"/>
                        <a:t>Переговорная группа</a:t>
                      </a:r>
                      <a:r>
                        <a:rPr lang="ru-RU" sz="1000" baseline="0" dirty="0" smtClean="0"/>
                        <a:t> вправе пересмотреть уровень предельной маржи до среднеарифметического значения по итогам договоров 2019 г. – 0,67 тенге/кВт-ч</a:t>
                      </a:r>
                      <a:endParaRPr lang="ru-RU" sz="1000" dirty="0" smtClean="0"/>
                    </a:p>
                    <a:p>
                      <a:pPr marL="171450" indent="-171450">
                        <a:spcBef>
                          <a:spcPts val="0"/>
                        </a:spcBef>
                        <a:buFont typeface="Arial" panose="020B0604020202020204" pitchFamily="34" charset="0"/>
                        <a:buChar char="•"/>
                      </a:pPr>
                      <a:r>
                        <a:rPr lang="ru-RU" sz="1000" dirty="0" smtClean="0"/>
                        <a:t>Пересмотр</a:t>
                      </a:r>
                      <a:r>
                        <a:rPr lang="ru-RU" sz="1000" baseline="0" dirty="0" smtClean="0"/>
                        <a:t> </a:t>
                      </a:r>
                      <a:r>
                        <a:rPr lang="ru-RU" sz="1000" baseline="0" dirty="0" smtClean="0"/>
                        <a:t>уровня маржи и подходов Стратегии при согласовании с Фондом</a:t>
                      </a:r>
                      <a:endParaRPr lang="ru-RU" sz="1000" dirty="0"/>
                    </a:p>
                  </a:txBody>
                  <a:tcPr marL="68580" marR="6858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a:noFill/>
                    </a:lnTlToBr>
                    <a:lnBlToTr>
                      <a:noFill/>
                    </a:lnBlToTr>
                    <a:noFill/>
                  </a:tcPr>
                </a:tc>
                <a:tc hMerge="1">
                  <a:txBody>
                    <a:bodyPr/>
                    <a:lstStyle/>
                    <a:p>
                      <a:endParaRPr lang="ru-RU"/>
                    </a:p>
                  </a:txBody>
                  <a:tcPr/>
                </a:tc>
              </a:tr>
              <a:tr h="632609">
                <a:tc gridSpan="2">
                  <a:txBody>
                    <a:bodyPr/>
                    <a:lstStyle/>
                    <a:p>
                      <a:pPr algn="just">
                        <a:spcAft>
                          <a:spcPts val="0"/>
                        </a:spcAft>
                        <a:tabLst>
                          <a:tab pos="180340" algn="l"/>
                        </a:tabLst>
                      </a:pPr>
                      <a:r>
                        <a:rPr lang="ru-RU" sz="1000" dirty="0" smtClean="0">
                          <a:effectLst/>
                          <a:latin typeface="+mn-lt"/>
                          <a:ea typeface="Times New Roman" panose="02020603050405020304" pitchFamily="18" charset="0"/>
                          <a:cs typeface="Times New Roman" panose="02020603050405020304" pitchFamily="18" charset="0"/>
                        </a:rPr>
                        <a:t>Отказ заказчиков</a:t>
                      </a:r>
                      <a:r>
                        <a:rPr lang="ru-RU" sz="1000" baseline="0" dirty="0" smtClean="0">
                          <a:effectLst/>
                          <a:latin typeface="+mn-lt"/>
                          <a:ea typeface="Times New Roman" panose="02020603050405020304" pitchFamily="18" charset="0"/>
                          <a:cs typeface="Times New Roman" panose="02020603050405020304" pitchFamily="18" charset="0"/>
                        </a:rPr>
                        <a:t> – потребителей от заключения договора в соответствии с ЗКС. </a:t>
                      </a:r>
                      <a:endParaRPr lang="ru-RU" sz="1000" dirty="0">
                        <a:effectLst/>
                        <a:latin typeface="+mn-lt"/>
                        <a:ea typeface="Times New Roman" panose="02020603050405020304" pitchFamily="18" charset="0"/>
                        <a:cs typeface="Times New Roman" panose="02020603050405020304" pitchFamily="18" charset="0"/>
                      </a:endParaRPr>
                    </a:p>
                  </a:txBody>
                  <a:tcPr marL="68580" marR="6858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a:noFill/>
                    </a:lnTlToBr>
                    <a:lnBlToTr>
                      <a:noFill/>
                    </a:lnBlToTr>
                    <a:noFill/>
                  </a:tcPr>
                </a:tc>
                <a:tc hMerge="1">
                  <a:txBody>
                    <a:bodyPr/>
                    <a:lstStyle/>
                    <a:p>
                      <a:endParaRPr lang="ru-RU"/>
                    </a:p>
                  </a:txBody>
                  <a:tcPr/>
                </a:tc>
                <a:tc>
                  <a:txBody>
                    <a:bodyPr/>
                    <a:lstStyle/>
                    <a:p>
                      <a:pPr marL="0" marR="0" lvl="0" indent="0" algn="ctr" defTabSz="914400" rtl="0" eaLnBrk="1" fontAlgn="auto" latinLnBrk="0" hangingPunct="1">
                        <a:lnSpc>
                          <a:spcPct val="100000"/>
                        </a:lnSpc>
                        <a:spcBef>
                          <a:spcPts val="0"/>
                        </a:spcBef>
                        <a:spcAft>
                          <a:spcPts val="0"/>
                        </a:spcAft>
                        <a:buClrTx/>
                        <a:buSzTx/>
                        <a:buFont typeface="Times New Roman" panose="02020603050405020304" pitchFamily="18" charset="0"/>
                        <a:buNone/>
                        <a:tabLst>
                          <a:tab pos="180340" algn="l"/>
                        </a:tabLst>
                        <a:defRPr/>
                      </a:pPr>
                      <a:r>
                        <a:rPr lang="ru-RU" sz="1050" kern="1200" dirty="0" smtClean="0">
                          <a:solidFill>
                            <a:schemeClr val="tx1"/>
                          </a:solidFill>
                          <a:effectLst/>
                          <a:latin typeface="+mn-lt"/>
                          <a:ea typeface="Arial" panose="020B0604020202020204" pitchFamily="34" charset="0"/>
                          <a:cs typeface="Arial" panose="020B0604020202020204" pitchFamily="34" charset="0"/>
                        </a:rPr>
                        <a:t>Высокий</a:t>
                      </a:r>
                    </a:p>
                  </a:txBody>
                  <a:tcPr marL="68580" marR="68580" marT="0" marB="0"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a:noFill/>
                    </a:lnTlToBr>
                    <a:lnBlToTr>
                      <a:noFill/>
                    </a:lnBlToTr>
                    <a:noFill/>
                  </a:tcPr>
                </a:tc>
                <a:tc gridSpan="2">
                  <a:txBody>
                    <a:bodyPr/>
                    <a:lstStyle/>
                    <a:p>
                      <a:pPr marL="171450" indent="-171450">
                        <a:spcBef>
                          <a:spcPts val="0"/>
                        </a:spcBef>
                        <a:buFont typeface="Arial" panose="020B0604020202020204" pitchFamily="34" charset="0"/>
                        <a:buChar char="•"/>
                      </a:pPr>
                      <a:r>
                        <a:rPr lang="ru-RU" sz="1000" dirty="0" smtClean="0"/>
                        <a:t>Временная</a:t>
                      </a:r>
                      <a:r>
                        <a:rPr lang="ru-RU" sz="1000" baseline="0" dirty="0" smtClean="0"/>
                        <a:t> блокировка соответствующих кодов ЕНС ТРУ, которые вошли в периметр реализации стратегии в 2020 года и п</a:t>
                      </a:r>
                      <a:r>
                        <a:rPr lang="ru-RU" sz="1000" dirty="0" smtClean="0"/>
                        <a:t>редоставление</a:t>
                      </a:r>
                      <a:r>
                        <a:rPr lang="ru-RU" sz="1000" baseline="0" dirty="0" smtClean="0"/>
                        <a:t> разрешений на заключение договоров в ИСЭЗ 2.0 после проверки всех данных. </a:t>
                      </a:r>
                    </a:p>
                    <a:p>
                      <a:pPr marL="171450" indent="-171450">
                        <a:spcBef>
                          <a:spcPts val="0"/>
                        </a:spcBef>
                        <a:buFont typeface="Arial" panose="020B0604020202020204" pitchFamily="34" charset="0"/>
                        <a:buChar char="•"/>
                      </a:pPr>
                      <a:r>
                        <a:rPr lang="ru-RU" sz="1000" baseline="0" dirty="0" smtClean="0"/>
                        <a:t>Направить письмо в ДЗО о необходимости соблюдения условий Стратегии. </a:t>
                      </a:r>
                      <a:endParaRPr lang="ru-RU" sz="1000" dirty="0"/>
                    </a:p>
                  </a:txBody>
                  <a:tcPr marL="68580" marR="6858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a:noFill/>
                    </a:lnTlToBr>
                    <a:lnBlToTr>
                      <a:noFill/>
                    </a:lnBlToTr>
                    <a:noFill/>
                  </a:tcPr>
                </a:tc>
                <a:tc hMerge="1">
                  <a:txBody>
                    <a:bodyPr/>
                    <a:lstStyle/>
                    <a:p>
                      <a:endParaRPr lang="ru-RU"/>
                    </a:p>
                  </a:txBody>
                  <a:tcPr/>
                </a:tc>
              </a:tr>
            </a:tbl>
          </a:graphicData>
        </a:graphic>
      </p:graphicFrame>
      <p:sp>
        <p:nvSpPr>
          <p:cNvPr id="3" name="Slide Number Placeholder 2"/>
          <p:cNvSpPr>
            <a:spLocks noGrp="1"/>
          </p:cNvSpPr>
          <p:nvPr>
            <p:ph type="sldNum" sz="quarter" idx="12"/>
          </p:nvPr>
        </p:nvSpPr>
        <p:spPr>
          <a:xfrm>
            <a:off x="8621672" y="6492876"/>
            <a:ext cx="2228850" cy="365125"/>
          </a:xfrm>
        </p:spPr>
        <p:txBody>
          <a:bodyPr/>
          <a:lstStyle/>
          <a:p>
            <a:fld id="{447F3C10-A55E-4865-80E2-5A036D9AB5C6}" type="slidenum">
              <a:rPr lang="ru-RU" smtClean="0">
                <a:solidFill>
                  <a:schemeClr val="tx1">
                    <a:lumMod val="50000"/>
                    <a:lumOff val="50000"/>
                  </a:schemeClr>
                </a:solidFill>
              </a:rPr>
              <a:pPr/>
              <a:t>6</a:t>
            </a:fld>
            <a:endParaRPr lang="ru-RU" dirty="0">
              <a:solidFill>
                <a:schemeClr val="tx1">
                  <a:lumMod val="50000"/>
                  <a:lumOff val="50000"/>
                </a:schemeClr>
              </a:solidFill>
            </a:endParaRPr>
          </a:p>
        </p:txBody>
      </p:sp>
    </p:spTree>
    <p:extLst>
      <p:ext uri="{BB962C8B-B14F-4D97-AF65-F5344CB8AC3E}">
        <p14:creationId xmlns:p14="http://schemas.microsoft.com/office/powerpoint/2010/main" val="1775544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Объект 12" hidden="1"/>
          <p:cNvGraphicFramePr>
            <a:graphicFrameLocks noChangeAspect="1"/>
          </p:cNvGraphicFramePr>
          <p:nvPr>
            <p:custDataLst>
              <p:tags r:id="rId2"/>
            </p:custDataLst>
            <p:extLst>
              <p:ext uri="{D42A27DB-BD31-4B8C-83A1-F6EECF244321}">
                <p14:modId xmlns:p14="http://schemas.microsoft.com/office/powerpoint/2010/main" val="3524932113"/>
              </p:ext>
            </p:extLst>
          </p:nvPr>
        </p:nvGraphicFramePr>
        <p:xfrm>
          <a:off x="1247846" y="73064"/>
          <a:ext cx="1554" cy="1554"/>
        </p:xfrm>
        <a:graphic>
          <a:graphicData uri="http://schemas.openxmlformats.org/presentationml/2006/ole">
            <mc:AlternateContent xmlns:mc="http://schemas.openxmlformats.org/markup-compatibility/2006">
              <mc:Choice xmlns:v="urn:schemas-microsoft-com:vml" Requires="v">
                <p:oleObj spid="_x0000_s14338" name="Слайд think-cell" r:id="rId7" imgW="270" imgH="270" progId="TCLayout.ActiveDocument.1">
                  <p:embed/>
                </p:oleObj>
              </mc:Choice>
              <mc:Fallback>
                <p:oleObj name="Слайд think-cell" r:id="rId7" imgW="270" imgH="270" progId="TCLayout.ActiveDocument.1">
                  <p:embed/>
                  <p:pic>
                    <p:nvPicPr>
                      <p:cNvPr id="0" name=""/>
                      <p:cNvPicPr/>
                      <p:nvPr/>
                    </p:nvPicPr>
                    <p:blipFill>
                      <a:blip r:embed="rId8"/>
                      <a:stretch>
                        <a:fillRect/>
                      </a:stretch>
                    </p:blipFill>
                    <p:spPr>
                      <a:xfrm>
                        <a:off x="1247846" y="73064"/>
                        <a:ext cx="1554" cy="1554"/>
                      </a:xfrm>
                      <a:prstGeom prst="rect">
                        <a:avLst/>
                      </a:prstGeom>
                    </p:spPr>
                  </p:pic>
                </p:oleObj>
              </mc:Fallback>
            </mc:AlternateContent>
          </a:graphicData>
        </a:graphic>
      </p:graphicFrame>
      <p:sp>
        <p:nvSpPr>
          <p:cNvPr id="7" name="Rectangle 6" hidden="1"/>
          <p:cNvSpPr/>
          <p:nvPr>
            <p:custDataLst>
              <p:tags r:id="rId3"/>
            </p:custDataLst>
          </p:nvPr>
        </p:nvSpPr>
        <p:spPr bwMode="auto">
          <a:xfrm>
            <a:off x="1246293" y="71511"/>
            <a:ext cx="155439" cy="155439"/>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defTabSz="895327">
              <a:spcBef>
                <a:spcPct val="0"/>
              </a:spcBef>
              <a:spcAft>
                <a:spcPct val="0"/>
              </a:spcAft>
            </a:pPr>
            <a:endParaRPr lang="ru-RU" sz="1175" dirty="0">
              <a:solidFill>
                <a:prstClr val="white"/>
              </a:solidFill>
              <a:sym typeface="Calibri" panose="020F0502020204030204" pitchFamily="34" charset="0"/>
            </a:endParaRPr>
          </a:p>
        </p:txBody>
      </p:sp>
      <p:sp>
        <p:nvSpPr>
          <p:cNvPr id="54" name="TextBox 53"/>
          <p:cNvSpPr txBox="1"/>
          <p:nvPr/>
        </p:nvSpPr>
        <p:spPr>
          <a:xfrm>
            <a:off x="4089400" y="367381"/>
            <a:ext cx="6959600" cy="338554"/>
          </a:xfrm>
          <a:prstGeom prst="rect">
            <a:avLst/>
          </a:prstGeom>
          <a:solidFill>
            <a:srgbClr val="9B785D"/>
          </a:solidFill>
          <a:ln>
            <a:noFill/>
          </a:ln>
        </p:spPr>
        <p:txBody>
          <a:bodyPr wrap="square" lIns="396000" rtlCol="0">
            <a:spAutoFit/>
          </a:bodyPr>
          <a:lstStyle/>
          <a:p>
            <a:pPr defTabSz="895327"/>
            <a:r>
              <a:rPr lang="ru-RU" sz="1600" b="1" dirty="0">
                <a:solidFill>
                  <a:prstClr val="white"/>
                </a:solidFill>
                <a:latin typeface="Arial" panose="020B0604020202020204" pitchFamily="34" charset="0"/>
                <a:ea typeface="Segoe UI" pitchFamily="34" charset="0"/>
                <a:cs typeface="Arial" pitchFamily="34" charset="0"/>
              </a:rPr>
              <a:t>РИСКИ ПРИ РЕАЛИЗАЦИИ СТРАТЕГИИ В 2020 ГОДУ</a:t>
            </a:r>
          </a:p>
        </p:txBody>
      </p:sp>
      <p:sp>
        <p:nvSpPr>
          <p:cNvPr id="62" name="TextBox 61"/>
          <p:cNvSpPr txBox="1"/>
          <p:nvPr/>
        </p:nvSpPr>
        <p:spPr>
          <a:xfrm>
            <a:off x="1355688" y="1108653"/>
            <a:ext cx="9494835" cy="369332"/>
          </a:xfrm>
          <a:prstGeom prst="rect">
            <a:avLst/>
          </a:prstGeom>
          <a:noFill/>
        </p:spPr>
        <p:txBody>
          <a:bodyPr wrap="square" rtlCol="0">
            <a:spAutoFit/>
          </a:bodyPr>
          <a:lstStyle/>
          <a:p>
            <a:r>
              <a:rPr lang="ru-RU" b="1" dirty="0">
                <a:solidFill>
                  <a:prstClr val="white"/>
                </a:solidFill>
                <a:latin typeface="Arial" panose="020B0604020202020204" pitchFamily="34" charset="0"/>
                <a:cs typeface="Arial" panose="020B0604020202020204" pitchFamily="34" charset="0"/>
              </a:rPr>
              <a:t>Возможные риски при реализации стратегии в 2020 году</a:t>
            </a:r>
            <a:endParaRPr lang="ru-RU" b="1" dirty="0">
              <a:solidFill>
                <a:prstClr val="white"/>
              </a:solidFill>
              <a:latin typeface="Arial" panose="020B0604020202020204" pitchFamily="34" charset="0"/>
              <a:cs typeface="Arial" panose="020B0604020202020204" pitchFamily="34" charset="0"/>
            </a:endParaRPr>
          </a:p>
        </p:txBody>
      </p:sp>
      <p:sp>
        <p:nvSpPr>
          <p:cNvPr id="3" name="Slide Number Placeholder 2"/>
          <p:cNvSpPr>
            <a:spLocks noGrp="1"/>
          </p:cNvSpPr>
          <p:nvPr>
            <p:ph type="sldNum" sz="quarter" idx="12"/>
          </p:nvPr>
        </p:nvSpPr>
        <p:spPr>
          <a:xfrm>
            <a:off x="8621672" y="6492876"/>
            <a:ext cx="2228850" cy="365125"/>
          </a:xfrm>
        </p:spPr>
        <p:txBody>
          <a:bodyPr/>
          <a:lstStyle/>
          <a:p>
            <a:fld id="{447F3C10-A55E-4865-80E2-5A036D9AB5C6}" type="slidenum">
              <a:rPr lang="ru-RU" smtClean="0">
                <a:solidFill>
                  <a:schemeClr val="tx1">
                    <a:lumMod val="50000"/>
                    <a:lumOff val="50000"/>
                  </a:schemeClr>
                </a:solidFill>
              </a:rPr>
              <a:pPr/>
              <a:t>7</a:t>
            </a:fld>
            <a:endParaRPr lang="ru-RU" dirty="0">
              <a:solidFill>
                <a:schemeClr val="tx1">
                  <a:lumMod val="50000"/>
                  <a:lumOff val="50000"/>
                </a:schemeClr>
              </a:solidFill>
            </a:endParaRPr>
          </a:p>
        </p:txBody>
      </p:sp>
      <p:graphicFrame>
        <p:nvGraphicFramePr>
          <p:cNvPr id="8" name="Group 2"/>
          <p:cNvGraphicFramePr>
            <a:graphicFrameLocks noGrp="1"/>
          </p:cNvGraphicFramePr>
          <p:nvPr>
            <p:custDataLst>
              <p:tags r:id="rId4"/>
            </p:custDataLst>
            <p:extLst/>
          </p:nvPr>
        </p:nvGraphicFramePr>
        <p:xfrm>
          <a:off x="1355687" y="1764883"/>
          <a:ext cx="9483112" cy="4263385"/>
        </p:xfrm>
        <a:graphic>
          <a:graphicData uri="http://schemas.openxmlformats.org/drawingml/2006/table">
            <a:tbl>
              <a:tblPr/>
              <a:tblGrid>
                <a:gridCol w="2994667">
                  <a:extLst>
                    <a:ext uri="{9D8B030D-6E8A-4147-A177-3AD203B41FA5}">
                      <a16:colId xmlns:a16="http://schemas.microsoft.com/office/drawing/2014/main" xmlns="" val="20001"/>
                    </a:ext>
                  </a:extLst>
                </a:gridCol>
                <a:gridCol w="377766">
                  <a:extLst>
                    <a:ext uri="{9D8B030D-6E8A-4147-A177-3AD203B41FA5}">
                      <a16:colId xmlns:a16="http://schemas.microsoft.com/office/drawing/2014/main" xmlns="" val="2253999057"/>
                    </a:ext>
                  </a:extLst>
                </a:gridCol>
                <a:gridCol w="1080013"/>
                <a:gridCol w="700142"/>
                <a:gridCol w="4330524">
                  <a:extLst>
                    <a:ext uri="{9D8B030D-6E8A-4147-A177-3AD203B41FA5}">
                      <a16:colId xmlns:a16="http://schemas.microsoft.com/office/drawing/2014/main" xmlns="" val="20002"/>
                    </a:ext>
                  </a:extLst>
                </a:gridCol>
              </a:tblGrid>
              <a:tr h="542857">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1" fontAlgn="base" latinLnBrk="0" hangingPunct="1">
                        <a:lnSpc>
                          <a:spcPct val="90000"/>
                        </a:lnSpc>
                        <a:spcBef>
                          <a:spcPct val="0"/>
                        </a:spcBef>
                        <a:spcAft>
                          <a:spcPct val="0"/>
                        </a:spcAft>
                        <a:buClr>
                          <a:schemeClr val="bg2"/>
                        </a:buClr>
                        <a:buSzTx/>
                        <a:buFont typeface="Wingdings" pitchFamily="2" charset="2"/>
                        <a:buNone/>
                        <a:tabLst/>
                      </a:pPr>
                      <a:r>
                        <a:rPr kumimoji="0" lang="ru-RU" sz="1600" b="1" i="0" u="none" strike="noStrike" cap="none" normalizeH="0" baseline="0" dirty="0" smtClean="0">
                          <a:ln>
                            <a:noFill/>
                          </a:ln>
                          <a:solidFill>
                            <a:schemeClr val="bg1"/>
                          </a:solidFill>
                          <a:effectLst/>
                          <a:latin typeface="+mn-lt"/>
                          <a:cs typeface="Arial" charset="0"/>
                        </a:rPr>
                        <a:t>Риски</a:t>
                      </a:r>
                      <a:endParaRPr kumimoji="0" lang="en-US" sz="1600" b="0" i="0" u="none" strike="noStrike" cap="none" normalizeH="0" baseline="30000" dirty="0">
                        <a:ln>
                          <a:noFill/>
                        </a:ln>
                        <a:solidFill>
                          <a:schemeClr val="bg1"/>
                        </a:solidFill>
                        <a:effectLst/>
                        <a:latin typeface="+mn-lt"/>
                        <a:cs typeface="Arial" charset="0"/>
                      </a:endParaRPr>
                    </a:p>
                  </a:txBody>
                  <a:tcPr marL="38774" marR="38774" marT="42005" marB="42005" horzOverflow="overflow">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a:noFill/>
                    </a:lnTlToBr>
                    <a:lnBlToTr>
                      <a:noFill/>
                    </a:lnBlToTr>
                    <a:solidFill>
                      <a:schemeClr val="bg1">
                        <a:lumMod val="50000"/>
                      </a:schemeClr>
                    </a:solidFill>
                  </a:tcPr>
                </a:tc>
                <a:tc gridSpan="3">
                  <a:txBody>
                    <a:bodyPr/>
                    <a:lstStyle/>
                    <a:p>
                      <a:pPr marL="0" marR="0" lvl="0" indent="0" algn="ctr" defTabSz="914400" rtl="0" eaLnBrk="0" fontAlgn="base" latinLnBrk="0" hangingPunct="0">
                        <a:lnSpc>
                          <a:spcPct val="90000"/>
                        </a:lnSpc>
                        <a:spcBef>
                          <a:spcPct val="0"/>
                        </a:spcBef>
                        <a:spcAft>
                          <a:spcPct val="0"/>
                        </a:spcAft>
                        <a:buClr>
                          <a:schemeClr val="bg2"/>
                        </a:buClr>
                        <a:buSzTx/>
                        <a:buFont typeface="Wingdings" pitchFamily="2" charset="2"/>
                        <a:buNone/>
                        <a:tabLst/>
                      </a:pPr>
                      <a:r>
                        <a:rPr kumimoji="0" lang="ru-RU" sz="1600" b="1" i="0" u="none" strike="noStrike" cap="none" normalizeH="0" baseline="0" dirty="0" smtClean="0">
                          <a:ln>
                            <a:noFill/>
                          </a:ln>
                          <a:solidFill>
                            <a:schemeClr val="bg1"/>
                          </a:solidFill>
                          <a:effectLst/>
                          <a:latin typeface="+mn-lt"/>
                          <a:cs typeface="Arial" charset="0"/>
                        </a:rPr>
                        <a:t>Вероятность реализации  </a:t>
                      </a:r>
                      <a:endParaRPr kumimoji="0" lang="en-US" sz="1600" b="1" i="0" u="none" strike="noStrike" cap="none" normalizeH="0" baseline="0" dirty="0">
                        <a:ln>
                          <a:noFill/>
                        </a:ln>
                        <a:solidFill>
                          <a:schemeClr val="bg1"/>
                        </a:solidFill>
                        <a:effectLst/>
                        <a:latin typeface="+mn-lt"/>
                        <a:cs typeface="Arial" charset="0"/>
                      </a:endParaRPr>
                    </a:p>
                  </a:txBody>
                  <a:tcPr marL="38774" marR="38774" marT="42005" marB="42005" horzOverflow="overflow">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a:noFill/>
                    </a:lnTlToBr>
                    <a:lnBlToTr>
                      <a:noFill/>
                    </a:lnBlToTr>
                    <a:solidFill>
                      <a:schemeClr val="bg1">
                        <a:lumMod val="50000"/>
                      </a:schemeClr>
                    </a:solidFill>
                  </a:tcPr>
                </a:tc>
                <a:tc hMerge="1">
                  <a:txBody>
                    <a:bodyPr/>
                    <a:lstStyle/>
                    <a:p>
                      <a:endParaRPr lang="ru-RU"/>
                    </a:p>
                  </a:txBody>
                  <a:tcPr/>
                </a:tc>
                <a:tc hMerge="1">
                  <a:txBody>
                    <a:bodyPr/>
                    <a:lstStyle/>
                    <a:p>
                      <a:endParaRPr lang="ru-RU"/>
                    </a:p>
                  </a:txBody>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ctr" defTabSz="914400" rtl="0" eaLnBrk="0" fontAlgn="base" latinLnBrk="0" hangingPunct="0">
                        <a:lnSpc>
                          <a:spcPct val="90000"/>
                        </a:lnSpc>
                        <a:spcBef>
                          <a:spcPct val="0"/>
                        </a:spcBef>
                        <a:spcAft>
                          <a:spcPct val="0"/>
                        </a:spcAft>
                        <a:buClr>
                          <a:schemeClr val="bg2"/>
                        </a:buClr>
                        <a:buSzTx/>
                        <a:buFont typeface="Wingdings" pitchFamily="2" charset="2"/>
                        <a:buNone/>
                        <a:tabLst/>
                      </a:pPr>
                      <a:r>
                        <a:rPr kumimoji="0" lang="ru-RU" sz="1600" b="1" i="0" u="none" strike="noStrike" cap="none" normalizeH="0" baseline="0" dirty="0" smtClean="0">
                          <a:ln>
                            <a:noFill/>
                          </a:ln>
                          <a:solidFill>
                            <a:schemeClr val="bg1"/>
                          </a:solidFill>
                          <a:effectLst/>
                          <a:latin typeface="+mn-lt"/>
                          <a:cs typeface="Arial" charset="0"/>
                        </a:rPr>
                        <a:t>Способы </a:t>
                      </a:r>
                      <a:r>
                        <a:rPr kumimoji="0" lang="ru-RU" sz="1600" b="1" i="0" u="none" strike="noStrike" cap="none" normalizeH="0" baseline="0" dirty="0" err="1" smtClean="0">
                          <a:ln>
                            <a:noFill/>
                          </a:ln>
                          <a:solidFill>
                            <a:schemeClr val="bg1"/>
                          </a:solidFill>
                          <a:effectLst/>
                          <a:latin typeface="+mn-lt"/>
                          <a:cs typeface="Arial" charset="0"/>
                        </a:rPr>
                        <a:t>митигации</a:t>
                      </a:r>
                      <a:endParaRPr kumimoji="0" lang="en-US" sz="1600" b="1" i="0" u="none" strike="noStrike" cap="none" normalizeH="0" baseline="0" dirty="0">
                        <a:ln>
                          <a:noFill/>
                        </a:ln>
                        <a:solidFill>
                          <a:schemeClr val="bg1"/>
                        </a:solidFill>
                        <a:effectLst/>
                        <a:latin typeface="+mn-lt"/>
                        <a:cs typeface="Arial" charset="0"/>
                      </a:endParaRPr>
                    </a:p>
                  </a:txBody>
                  <a:tcPr marL="38774" marR="38774" marT="42005" marB="42005" horzOverflow="overflow">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a:noFill/>
                    </a:lnTlToBr>
                    <a:lnBlToTr>
                      <a:noFill/>
                    </a:lnBlToTr>
                    <a:solidFill>
                      <a:schemeClr val="bg1">
                        <a:lumMod val="50000"/>
                      </a:schemeClr>
                    </a:solidFill>
                  </a:tcPr>
                </a:tc>
                <a:extLst>
                  <a:ext uri="{0D108BD9-81ED-4DB2-BD59-A6C34878D82A}">
                    <a16:rowId xmlns:a16="http://schemas.microsoft.com/office/drawing/2014/main" xmlns="" val="10000"/>
                  </a:ext>
                </a:extLst>
              </a:tr>
              <a:tr h="166120">
                <a:tc gridSpan="5">
                  <a:txBody>
                    <a:bodyPr/>
                    <a:lstStyle/>
                    <a:p>
                      <a:pPr marL="0" algn="l" defTabSz="914400" rtl="0" eaLnBrk="1" latinLnBrk="0" hangingPunct="1">
                        <a:spcAft>
                          <a:spcPts val="0"/>
                        </a:spcAft>
                        <a:tabLst>
                          <a:tab pos="180340" algn="l"/>
                        </a:tabLst>
                      </a:pPr>
                      <a:r>
                        <a:rPr lang="ru-RU" sz="1050" b="1" i="1" kern="1200" dirty="0" smtClean="0">
                          <a:solidFill>
                            <a:schemeClr val="tx1"/>
                          </a:solidFill>
                          <a:latin typeface="+mn-lt"/>
                          <a:ea typeface="+mn-ea"/>
                          <a:cs typeface="+mn-cs"/>
                        </a:rPr>
                        <a:t>Для компаний - поставщиков</a:t>
                      </a:r>
                      <a:endParaRPr lang="ru-RU" sz="1050" b="1" i="1" kern="1200" dirty="0">
                        <a:solidFill>
                          <a:schemeClr val="tx1"/>
                        </a:solidFill>
                        <a:latin typeface="+mn-lt"/>
                        <a:ea typeface="+mn-ea"/>
                        <a:cs typeface="+mn-cs"/>
                      </a:endParaRPr>
                    </a:p>
                  </a:txBody>
                  <a:tcPr marL="68580" marR="6858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auto" latinLnBrk="0" hangingPunct="1">
                        <a:lnSpc>
                          <a:spcPct val="100000"/>
                        </a:lnSpc>
                        <a:spcBef>
                          <a:spcPts val="0"/>
                        </a:spcBef>
                        <a:spcAft>
                          <a:spcPts val="0"/>
                        </a:spcAft>
                        <a:buClrTx/>
                        <a:buSzTx/>
                        <a:buFont typeface="Times New Roman" panose="02020603050405020304" pitchFamily="18" charset="0"/>
                        <a:buNone/>
                        <a:tabLst>
                          <a:tab pos="180340" algn="l"/>
                        </a:tabLst>
                        <a:defRPr/>
                      </a:pPr>
                      <a:endParaRPr lang="ru-RU" sz="1200" kern="1200" dirty="0" smtClean="0">
                        <a:solidFill>
                          <a:schemeClr val="tx1"/>
                        </a:solidFill>
                        <a:effectLst/>
                        <a:latin typeface="+mn-lt"/>
                        <a:ea typeface="Arial" panose="020B0604020202020204" pitchFamily="34" charset="0"/>
                        <a:cs typeface="Arial" panose="020B0604020202020204" pitchFamily="34" charset="0"/>
                      </a:endParaRPr>
                    </a:p>
                  </a:txBody>
                  <a:tcPr marL="68580" marR="68580" marT="0" marB="0"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a:noFill/>
                    </a:lnTlToBr>
                    <a:lnBlToTr>
                      <a:noFill/>
                    </a:lnBlToTr>
                    <a:noFill/>
                  </a:tcPr>
                </a:tc>
                <a:tc hMerge="1">
                  <a:txBody>
                    <a:bodyPr/>
                    <a:lstStyle/>
                    <a:p>
                      <a:endParaRPr lang="ru-RU"/>
                    </a:p>
                  </a:txBody>
                  <a:tcPr/>
                </a:tc>
                <a:tc hMerge="1">
                  <a:txBody>
                    <a:bodyPr/>
                    <a:lstStyle/>
                    <a:p>
                      <a:endParaRPr lang="ru-RU"/>
                    </a:p>
                  </a:txBody>
                  <a:tcPr/>
                </a:tc>
                <a:tc hMerge="1">
                  <a:txBody>
                    <a:bodyPr/>
                    <a:lstStyle/>
                    <a:p>
                      <a:pPr marL="171450" marR="0" lvl="0" indent="-171450" algn="l" defTabSz="914400" rtl="0" eaLnBrk="0" fontAlgn="base" latinLnBrk="0" hangingPunct="0">
                        <a:lnSpc>
                          <a:spcPct val="85000"/>
                        </a:lnSpc>
                        <a:spcBef>
                          <a:spcPts val="300"/>
                        </a:spcBef>
                        <a:spcAft>
                          <a:spcPct val="0"/>
                        </a:spcAft>
                        <a:buClr>
                          <a:schemeClr val="tx1"/>
                        </a:buClr>
                        <a:buSzTx/>
                        <a:buFont typeface="Arial" panose="020B0604020202020204" pitchFamily="34" charset="0"/>
                        <a:buChar char="•"/>
                        <a:tabLst/>
                        <a:defRPr/>
                      </a:pPr>
                      <a:endParaRPr kumimoji="0" lang="ru-RU" sz="1200" b="0" i="0" u="none" strike="noStrike" kern="1200" cap="none" normalizeH="0" baseline="0" dirty="0">
                        <a:ln>
                          <a:noFill/>
                        </a:ln>
                        <a:solidFill>
                          <a:schemeClr val="tx1"/>
                        </a:solidFill>
                        <a:effectLst/>
                        <a:latin typeface="+mn-lt"/>
                        <a:ea typeface="+mn-ea"/>
                        <a:cs typeface="Arial" charset="0"/>
                      </a:endParaRPr>
                    </a:p>
                  </a:txBody>
                  <a:tcPr marL="68580" marR="6858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1386941">
                <a:tc gridSpan="2">
                  <a:txBody>
                    <a:bodyPr/>
                    <a:lstStyle/>
                    <a:p>
                      <a:pPr algn="just">
                        <a:spcAft>
                          <a:spcPts val="0"/>
                        </a:spcAft>
                        <a:tabLst>
                          <a:tab pos="180340" algn="l"/>
                        </a:tabLst>
                      </a:pPr>
                      <a:r>
                        <a:rPr lang="ru-RU" sz="1050" dirty="0">
                          <a:effectLst/>
                          <a:latin typeface="+mn-lt"/>
                          <a:ea typeface="Arial" panose="020B0604020202020204" pitchFamily="34" charset="0"/>
                          <a:cs typeface="Arial" panose="020B0604020202020204" pitchFamily="34" charset="0"/>
                        </a:rPr>
                        <a:t>Отказ </a:t>
                      </a:r>
                      <a:r>
                        <a:rPr lang="ru-RU" sz="1050" dirty="0" smtClean="0">
                          <a:effectLst/>
                          <a:latin typeface="+mn-lt"/>
                          <a:ea typeface="Arial" panose="020B0604020202020204" pitchFamily="34" charset="0"/>
                          <a:cs typeface="Arial" panose="020B0604020202020204" pitchFamily="34" charset="0"/>
                        </a:rPr>
                        <a:t>РЭК </a:t>
                      </a:r>
                      <a:r>
                        <a:rPr lang="ru-RU" sz="1050" dirty="0">
                          <a:effectLst/>
                          <a:latin typeface="+mn-lt"/>
                          <a:ea typeface="Arial" panose="020B0604020202020204" pitchFamily="34" charset="0"/>
                          <a:cs typeface="Arial" panose="020B0604020202020204" pitchFamily="34" charset="0"/>
                        </a:rPr>
                        <a:t>от заключения договоров с компаниями – победителями торгов по причине </a:t>
                      </a:r>
                      <a:r>
                        <a:rPr lang="ru-RU" sz="1050" dirty="0" err="1">
                          <a:effectLst/>
                          <a:latin typeface="+mn-lt"/>
                          <a:ea typeface="Arial" panose="020B0604020202020204" pitchFamily="34" charset="0"/>
                          <a:cs typeface="Arial" panose="020B0604020202020204" pitchFamily="34" charset="0"/>
                        </a:rPr>
                        <a:t>аффилированности</a:t>
                      </a:r>
                      <a:r>
                        <a:rPr lang="ru-RU" sz="1050" dirty="0">
                          <a:effectLst/>
                          <a:latin typeface="+mn-lt"/>
                          <a:ea typeface="Arial" panose="020B0604020202020204" pitchFamily="34" charset="0"/>
                          <a:cs typeface="Arial" panose="020B0604020202020204" pitchFamily="34" charset="0"/>
                        </a:rPr>
                        <a:t> РЭК с другими </a:t>
                      </a:r>
                      <a:r>
                        <a:rPr lang="ru-RU" sz="1050" dirty="0" smtClean="0">
                          <a:effectLst/>
                          <a:latin typeface="+mn-lt"/>
                          <a:ea typeface="Arial" panose="020B0604020202020204" pitchFamily="34" charset="0"/>
                          <a:cs typeface="Arial" panose="020B0604020202020204" pitchFamily="34" charset="0"/>
                        </a:rPr>
                        <a:t>ЭСО либо не заключение договора поставщиком по некоторым точкам в разрезе</a:t>
                      </a:r>
                      <a:r>
                        <a:rPr lang="ru-RU" sz="1050" baseline="0" dirty="0" smtClean="0">
                          <a:effectLst/>
                          <a:latin typeface="+mn-lt"/>
                          <a:ea typeface="Arial" panose="020B0604020202020204" pitchFamily="34" charset="0"/>
                          <a:cs typeface="Arial" panose="020B0604020202020204" pitchFamily="34" charset="0"/>
                        </a:rPr>
                        <a:t> </a:t>
                      </a:r>
                      <a:r>
                        <a:rPr lang="ru-RU" sz="1050" dirty="0" smtClean="0">
                          <a:effectLst/>
                          <a:latin typeface="+mn-lt"/>
                          <a:ea typeface="Arial" panose="020B0604020202020204" pitchFamily="34" charset="0"/>
                          <a:cs typeface="Arial" panose="020B0604020202020204" pitchFamily="34" charset="0"/>
                        </a:rPr>
                        <a:t>одного лота по другим причинам, не зависящим</a:t>
                      </a:r>
                      <a:r>
                        <a:rPr lang="ru-RU" sz="1050" baseline="0" dirty="0" smtClean="0">
                          <a:effectLst/>
                          <a:latin typeface="+mn-lt"/>
                          <a:ea typeface="Arial" panose="020B0604020202020204" pitchFamily="34" charset="0"/>
                          <a:cs typeface="Arial" panose="020B0604020202020204" pitchFamily="34" charset="0"/>
                        </a:rPr>
                        <a:t> от поставщика</a:t>
                      </a:r>
                      <a:r>
                        <a:rPr lang="ru-RU" sz="1050" dirty="0" smtClean="0">
                          <a:effectLst/>
                          <a:latin typeface="+mn-lt"/>
                          <a:ea typeface="Arial" panose="020B0604020202020204" pitchFamily="34" charset="0"/>
                          <a:cs typeface="Arial" panose="020B0604020202020204" pitchFamily="34" charset="0"/>
                        </a:rPr>
                        <a:t>.</a:t>
                      </a:r>
                      <a:endParaRPr lang="ru-RU" sz="1050" dirty="0">
                        <a:effectLst/>
                        <a:latin typeface="+mn-lt"/>
                        <a:ea typeface="Times New Roman" panose="02020603050405020304" pitchFamily="18" charset="0"/>
                        <a:cs typeface="Times New Roman" panose="02020603050405020304" pitchFamily="18" charset="0"/>
                      </a:endParaRPr>
                    </a:p>
                  </a:txBody>
                  <a:tcPr marL="68580" marR="6858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auto" latinLnBrk="0" hangingPunct="1">
                        <a:lnSpc>
                          <a:spcPct val="100000"/>
                        </a:lnSpc>
                        <a:spcBef>
                          <a:spcPts val="0"/>
                        </a:spcBef>
                        <a:spcAft>
                          <a:spcPts val="0"/>
                        </a:spcAft>
                        <a:buClrTx/>
                        <a:buSzTx/>
                        <a:buFont typeface="Times New Roman" panose="02020603050405020304" pitchFamily="18" charset="0"/>
                        <a:buNone/>
                        <a:tabLst>
                          <a:tab pos="180340" algn="l"/>
                        </a:tabLst>
                        <a:defRPr/>
                      </a:pPr>
                      <a:endParaRPr lang="ru-RU" sz="1200" kern="1200" dirty="0" smtClean="0">
                        <a:solidFill>
                          <a:schemeClr val="tx1"/>
                        </a:solidFill>
                        <a:effectLst/>
                        <a:latin typeface="+mn-lt"/>
                        <a:ea typeface="Arial" panose="020B0604020202020204" pitchFamily="34" charset="0"/>
                        <a:cs typeface="Arial" panose="020B0604020202020204" pitchFamily="34" charset="0"/>
                      </a:endParaRPr>
                    </a:p>
                  </a:txBody>
                  <a:tcPr marL="68580" marR="68580" marT="0" marB="0"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Times New Roman" panose="02020603050405020304" pitchFamily="18" charset="0"/>
                        <a:buNone/>
                        <a:tabLst>
                          <a:tab pos="180340" algn="l"/>
                        </a:tabLst>
                        <a:defRPr/>
                      </a:pPr>
                      <a:r>
                        <a:rPr lang="ru-RU" sz="1050" kern="1200" dirty="0" smtClean="0">
                          <a:solidFill>
                            <a:schemeClr val="tx1"/>
                          </a:solidFill>
                          <a:effectLst/>
                          <a:latin typeface="+mn-lt"/>
                          <a:ea typeface="Arial" panose="020B0604020202020204" pitchFamily="34" charset="0"/>
                          <a:cs typeface="Arial" panose="020B0604020202020204" pitchFamily="34" charset="0"/>
                        </a:rPr>
                        <a:t>Высокий</a:t>
                      </a:r>
                    </a:p>
                  </a:txBody>
                  <a:tcPr marL="68580" marR="68580" marT="0" marB="0"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a:noFill/>
                    </a:lnTlToBr>
                    <a:lnBlToTr>
                      <a:noFill/>
                    </a:lnBlToTr>
                    <a:noFill/>
                  </a:tcPr>
                </a:tc>
                <a:tc gridSpan="2">
                  <a:txBody>
                    <a:bodyPr/>
                    <a:lstStyle/>
                    <a:p>
                      <a:pPr marL="171450" marR="0" lvl="0" indent="-171450" algn="l" defTabSz="914400" rtl="0" eaLnBrk="0" fontAlgn="base" latinLnBrk="0" hangingPunct="0">
                        <a:lnSpc>
                          <a:spcPct val="85000"/>
                        </a:lnSpc>
                        <a:spcBef>
                          <a:spcPts val="300"/>
                        </a:spcBef>
                        <a:spcAft>
                          <a:spcPct val="0"/>
                        </a:spcAft>
                        <a:buClr>
                          <a:schemeClr val="tx1"/>
                        </a:buClr>
                        <a:buSzTx/>
                        <a:buFont typeface="Arial" panose="020B0604020202020204" pitchFamily="34" charset="0"/>
                        <a:buChar char="•"/>
                        <a:tabLst/>
                        <a:defRPr/>
                      </a:pPr>
                      <a:r>
                        <a:rPr kumimoji="0" lang="ru-RU" sz="1050" b="0" i="0" u="none" strike="noStrike" kern="1200" cap="none" normalizeH="0" baseline="0" dirty="0" smtClean="0">
                          <a:ln>
                            <a:noFill/>
                          </a:ln>
                          <a:solidFill>
                            <a:schemeClr val="tx1"/>
                          </a:solidFill>
                          <a:effectLst/>
                          <a:latin typeface="+mn-lt"/>
                          <a:ea typeface="+mn-ea"/>
                          <a:cs typeface="Arial" charset="0"/>
                        </a:rPr>
                        <a:t>В случае необоснованного отказа со стороны РЭК от заключения договора с победителем переговоров Заказчик совместно с Поставщиком и ЦК Фонда направляет обращение в судебные, надзорные и контролирующие государственные органы. </a:t>
                      </a:r>
                    </a:p>
                    <a:p>
                      <a:pPr marL="171450" marR="0" lvl="0" indent="-171450" algn="l" defTabSz="914400" rtl="0" eaLnBrk="0" fontAlgn="base" latinLnBrk="0" hangingPunct="0">
                        <a:lnSpc>
                          <a:spcPct val="85000"/>
                        </a:lnSpc>
                        <a:spcBef>
                          <a:spcPts val="300"/>
                        </a:spcBef>
                        <a:spcAft>
                          <a:spcPct val="0"/>
                        </a:spcAft>
                        <a:buClr>
                          <a:schemeClr val="tx1"/>
                        </a:buClr>
                        <a:buSzTx/>
                        <a:buFont typeface="Arial" panose="020B0604020202020204" pitchFamily="34" charset="0"/>
                        <a:buChar char="•"/>
                        <a:tabLst/>
                        <a:defRPr/>
                      </a:pPr>
                      <a:r>
                        <a:rPr kumimoji="0" lang="ru-RU" sz="1050" b="0" i="0" u="none" strike="noStrike" kern="1200" cap="none" normalizeH="0" baseline="0" dirty="0" smtClean="0">
                          <a:ln>
                            <a:noFill/>
                          </a:ln>
                          <a:solidFill>
                            <a:schemeClr val="tx1"/>
                          </a:solidFill>
                          <a:effectLst/>
                          <a:latin typeface="+mn-lt"/>
                          <a:ea typeface="+mn-ea"/>
                          <a:cs typeface="Arial" charset="0"/>
                        </a:rPr>
                        <a:t>При отсутствии положительных результатов по итогам первого шага, Заказчик запрашивает коммерческие предложения (КП) у других поставщиков на условиях Стратегии</a:t>
                      </a:r>
                    </a:p>
                    <a:p>
                      <a:pPr marL="171450" marR="0" lvl="0" indent="-171450" algn="l" defTabSz="914400" rtl="0" eaLnBrk="0" fontAlgn="base" latinLnBrk="0" hangingPunct="0">
                        <a:lnSpc>
                          <a:spcPct val="85000"/>
                        </a:lnSpc>
                        <a:spcBef>
                          <a:spcPts val="300"/>
                        </a:spcBef>
                        <a:spcAft>
                          <a:spcPct val="0"/>
                        </a:spcAft>
                        <a:buClr>
                          <a:schemeClr val="tx1"/>
                        </a:buClr>
                        <a:buSzTx/>
                        <a:buFont typeface="Arial" panose="020B0604020202020204" pitchFamily="34" charset="0"/>
                        <a:buChar char="•"/>
                        <a:tabLst/>
                        <a:defRPr/>
                      </a:pPr>
                      <a:r>
                        <a:rPr kumimoji="0" lang="ru-RU" sz="1050" b="0" i="0" u="none" strike="noStrike" kern="1200" cap="none" normalizeH="0" baseline="0" dirty="0" smtClean="0">
                          <a:ln>
                            <a:noFill/>
                          </a:ln>
                          <a:solidFill>
                            <a:schemeClr val="tx1"/>
                          </a:solidFill>
                          <a:effectLst/>
                          <a:latin typeface="+mn-lt"/>
                          <a:ea typeface="+mn-ea"/>
                          <a:cs typeface="Arial" charset="0"/>
                        </a:rPr>
                        <a:t>Эскалация вопроса по РЭК на уровень уполномоченного государственного органа, Фонда и Генеральной прокуратуры.</a:t>
                      </a:r>
                      <a:endParaRPr kumimoji="0" lang="ru-RU" sz="1050" b="0" i="0" u="none" strike="noStrike" kern="1200" cap="none" normalizeH="0" baseline="0" dirty="0">
                        <a:ln>
                          <a:noFill/>
                        </a:ln>
                        <a:solidFill>
                          <a:schemeClr val="tx1"/>
                        </a:solidFill>
                        <a:effectLst/>
                        <a:latin typeface="+mn-lt"/>
                        <a:ea typeface="+mn-ea"/>
                        <a:cs typeface="Arial" charset="0"/>
                      </a:endParaRPr>
                    </a:p>
                  </a:txBody>
                  <a:tcPr marL="68580" marR="6858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a:noFill/>
                    </a:lnTlToBr>
                    <a:lnBlToTr>
                      <a:noFill/>
                    </a:lnBlToTr>
                    <a:noFill/>
                  </a:tcPr>
                </a:tc>
                <a:tc hMerge="1">
                  <a:txBody>
                    <a:bodyPr/>
                    <a:lstStyle/>
                    <a:p>
                      <a:pPr marL="171450" marR="0" lvl="0" indent="-171450" algn="l" defTabSz="914400" rtl="0" eaLnBrk="0" fontAlgn="base" latinLnBrk="0" hangingPunct="0">
                        <a:lnSpc>
                          <a:spcPct val="85000"/>
                        </a:lnSpc>
                        <a:spcBef>
                          <a:spcPts val="300"/>
                        </a:spcBef>
                        <a:spcAft>
                          <a:spcPct val="0"/>
                        </a:spcAft>
                        <a:buClr>
                          <a:schemeClr val="tx1"/>
                        </a:buClr>
                        <a:buSzTx/>
                        <a:buFont typeface="Arial" panose="020B0604020202020204" pitchFamily="34" charset="0"/>
                        <a:buChar char="•"/>
                        <a:tabLst/>
                        <a:defRPr/>
                      </a:pPr>
                      <a:endParaRPr kumimoji="0" lang="ru-RU" sz="1200" b="0" i="0" u="none" strike="noStrike" kern="1200" cap="none" normalizeH="0" baseline="0" dirty="0">
                        <a:ln>
                          <a:noFill/>
                        </a:ln>
                        <a:solidFill>
                          <a:schemeClr val="tx1"/>
                        </a:solidFill>
                        <a:effectLst/>
                        <a:latin typeface="+mn-lt"/>
                        <a:ea typeface="+mn-ea"/>
                        <a:cs typeface="Arial" charset="0"/>
                      </a:endParaRPr>
                    </a:p>
                  </a:txBody>
                  <a:tcPr marL="68580" marR="6858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829733">
                <a:tc gridSpan="2">
                  <a:txBody>
                    <a:bodyPr/>
                    <a:lstStyle/>
                    <a:p>
                      <a:pPr algn="just">
                        <a:spcAft>
                          <a:spcPts val="0"/>
                        </a:spcAft>
                        <a:tabLst>
                          <a:tab pos="180340" algn="l"/>
                        </a:tabLst>
                      </a:pPr>
                      <a:r>
                        <a:rPr lang="ru-RU" sz="1050" dirty="0" smtClean="0">
                          <a:effectLst/>
                          <a:latin typeface="+mn-lt"/>
                          <a:ea typeface="Times New Roman" panose="02020603050405020304" pitchFamily="18" charset="0"/>
                          <a:cs typeface="Times New Roman" panose="02020603050405020304" pitchFamily="18" charset="0"/>
                        </a:rPr>
                        <a:t>Жалобы</a:t>
                      </a:r>
                      <a:r>
                        <a:rPr lang="ru-RU" sz="1050" baseline="0" dirty="0" smtClean="0">
                          <a:effectLst/>
                          <a:latin typeface="+mn-lt"/>
                          <a:ea typeface="Times New Roman" panose="02020603050405020304" pitchFamily="18" charset="0"/>
                          <a:cs typeface="Times New Roman" panose="02020603050405020304" pitchFamily="18" charset="0"/>
                        </a:rPr>
                        <a:t> со стороны потенциальных поставщиков на процедуры допуска к переговорам</a:t>
                      </a:r>
                      <a:endParaRPr lang="ru-RU" sz="1050" dirty="0">
                        <a:effectLst/>
                        <a:latin typeface="+mn-lt"/>
                        <a:ea typeface="Times New Roman" panose="02020603050405020304" pitchFamily="18" charset="0"/>
                        <a:cs typeface="Times New Roman" panose="02020603050405020304" pitchFamily="18" charset="0"/>
                      </a:endParaRPr>
                    </a:p>
                  </a:txBody>
                  <a:tcPr marL="68580" marR="6858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a:noFill/>
                    </a:lnTlToBr>
                    <a:lnBlToTr>
                      <a:noFill/>
                    </a:lnBlToTr>
                    <a:noFill/>
                  </a:tcPr>
                </a:tc>
                <a:tc hMerge="1">
                  <a:txBody>
                    <a:bodyPr/>
                    <a:lstStyle/>
                    <a:p>
                      <a:endParaRPr lang="ru-RU"/>
                    </a:p>
                  </a:txBody>
                  <a:tcPr/>
                </a:tc>
                <a:tc>
                  <a:txBody>
                    <a:bodyPr/>
                    <a:lstStyle/>
                    <a:p>
                      <a:pPr marL="0" marR="0" lvl="0" indent="0" algn="ctr" defTabSz="914400" rtl="0" eaLnBrk="1" fontAlgn="auto" latinLnBrk="0" hangingPunct="1">
                        <a:lnSpc>
                          <a:spcPct val="100000"/>
                        </a:lnSpc>
                        <a:spcBef>
                          <a:spcPts val="0"/>
                        </a:spcBef>
                        <a:spcAft>
                          <a:spcPts val="0"/>
                        </a:spcAft>
                        <a:buClrTx/>
                        <a:buSzTx/>
                        <a:buFont typeface="Times New Roman" panose="02020603050405020304" pitchFamily="18" charset="0"/>
                        <a:buNone/>
                        <a:tabLst>
                          <a:tab pos="180340" algn="l"/>
                        </a:tabLst>
                        <a:defRPr/>
                      </a:pPr>
                      <a:r>
                        <a:rPr lang="ru-RU" sz="1050" kern="1200" dirty="0" smtClean="0">
                          <a:solidFill>
                            <a:schemeClr val="tx1"/>
                          </a:solidFill>
                          <a:effectLst/>
                          <a:latin typeface="+mn-lt"/>
                          <a:ea typeface="Arial" panose="020B0604020202020204" pitchFamily="34" charset="0"/>
                          <a:cs typeface="Arial" panose="020B0604020202020204" pitchFamily="34" charset="0"/>
                        </a:rPr>
                        <a:t>Высокий </a:t>
                      </a:r>
                    </a:p>
                  </a:txBody>
                  <a:tcPr marL="68580" marR="68580" marT="0" marB="0"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a:noFill/>
                    </a:lnTlToBr>
                    <a:lnBlToTr>
                      <a:noFill/>
                    </a:lnBlToTr>
                    <a:noFill/>
                  </a:tcPr>
                </a:tc>
                <a:tc gridSpan="2">
                  <a:txBody>
                    <a:bodyPr/>
                    <a:lstStyle/>
                    <a:p>
                      <a:pPr marL="171450" marR="0" lvl="0" indent="-171450" algn="l" defTabSz="914400" rtl="0" eaLnBrk="0" fontAlgn="base" latinLnBrk="0" hangingPunct="0">
                        <a:lnSpc>
                          <a:spcPct val="85000"/>
                        </a:lnSpc>
                        <a:spcBef>
                          <a:spcPts val="300"/>
                        </a:spcBef>
                        <a:spcAft>
                          <a:spcPct val="0"/>
                        </a:spcAft>
                        <a:buClr>
                          <a:schemeClr val="tx1"/>
                        </a:buClr>
                        <a:buSzTx/>
                        <a:buFont typeface="Arial" panose="020B0604020202020204" pitchFamily="34" charset="0"/>
                        <a:buChar char="•"/>
                        <a:tabLst/>
                        <a:defRPr/>
                      </a:pPr>
                      <a:r>
                        <a:rPr kumimoji="0" lang="ru-RU" sz="1050" b="0" i="0" u="none" strike="noStrike" kern="1200" cap="none" normalizeH="0" baseline="0" dirty="0" smtClean="0">
                          <a:ln>
                            <a:noFill/>
                          </a:ln>
                          <a:solidFill>
                            <a:schemeClr val="tx1"/>
                          </a:solidFill>
                          <a:effectLst/>
                          <a:latin typeface="+mn-lt"/>
                          <a:ea typeface="+mn-ea"/>
                          <a:cs typeface="Arial" charset="0"/>
                        </a:rPr>
                        <a:t>Публикация приглашений на сайте ПК Фонда, ИСЭЗ и сайте ЦК Фонда</a:t>
                      </a:r>
                    </a:p>
                    <a:p>
                      <a:pPr marL="171450" marR="0" lvl="0" indent="-171450" algn="l" defTabSz="914400" rtl="0" eaLnBrk="0" fontAlgn="base" latinLnBrk="0" hangingPunct="0">
                        <a:lnSpc>
                          <a:spcPct val="85000"/>
                        </a:lnSpc>
                        <a:spcBef>
                          <a:spcPts val="300"/>
                        </a:spcBef>
                        <a:spcAft>
                          <a:spcPct val="0"/>
                        </a:spcAft>
                        <a:buClr>
                          <a:schemeClr val="tx1"/>
                        </a:buClr>
                        <a:buSzTx/>
                        <a:buFont typeface="Arial" panose="020B0604020202020204" pitchFamily="34" charset="0"/>
                        <a:buChar char="•"/>
                        <a:tabLst/>
                        <a:defRPr/>
                      </a:pPr>
                      <a:r>
                        <a:rPr kumimoji="0" lang="ru-RU" sz="1050" b="0" i="0" u="none" strike="noStrike" kern="1200" cap="none" normalizeH="0" baseline="0" dirty="0" smtClean="0">
                          <a:ln>
                            <a:noFill/>
                          </a:ln>
                          <a:solidFill>
                            <a:schemeClr val="tx1"/>
                          </a:solidFill>
                          <a:effectLst/>
                          <a:latin typeface="+mn-lt"/>
                          <a:ea typeface="+mn-ea"/>
                          <a:cs typeface="Arial" charset="0"/>
                        </a:rPr>
                        <a:t>Приглашение в качестве наблюдателей представителей НПП и Казахстанской электроэнергетической ассоциации и прочих экспертов рынка</a:t>
                      </a:r>
                    </a:p>
                    <a:p>
                      <a:pPr marL="171450" marR="0" lvl="0" indent="-171450" algn="l" defTabSz="914400" rtl="0" eaLnBrk="0" fontAlgn="base" latinLnBrk="0" hangingPunct="0">
                        <a:lnSpc>
                          <a:spcPct val="85000"/>
                        </a:lnSpc>
                        <a:spcBef>
                          <a:spcPts val="300"/>
                        </a:spcBef>
                        <a:spcAft>
                          <a:spcPct val="0"/>
                        </a:spcAft>
                        <a:buClr>
                          <a:schemeClr val="tx1"/>
                        </a:buClr>
                        <a:buSzTx/>
                        <a:buFont typeface="Arial" panose="020B0604020202020204" pitchFamily="34" charset="0"/>
                        <a:buChar char="•"/>
                        <a:tabLst/>
                        <a:defRPr/>
                      </a:pPr>
                      <a:r>
                        <a:rPr kumimoji="0" lang="ru-RU" sz="1050" b="0" i="0" u="none" strike="noStrike" kern="1200" cap="none" normalizeH="0" baseline="0" dirty="0" smtClean="0">
                          <a:ln>
                            <a:noFill/>
                          </a:ln>
                          <a:solidFill>
                            <a:schemeClr val="tx1"/>
                          </a:solidFill>
                          <a:effectLst/>
                          <a:latin typeface="+mn-lt"/>
                          <a:ea typeface="+mn-ea"/>
                          <a:cs typeface="Arial" charset="0"/>
                        </a:rPr>
                        <a:t>Проведение процедуры по предварительному рассмотрению заявок с целью доведения до соответствия заявок требованиям Стратегии</a:t>
                      </a:r>
                      <a:endParaRPr kumimoji="0" lang="ru-RU" sz="1050" b="0" i="0" u="none" strike="noStrike" kern="1200" cap="none" normalizeH="0" baseline="0" dirty="0">
                        <a:ln>
                          <a:noFill/>
                        </a:ln>
                        <a:solidFill>
                          <a:schemeClr val="tx1"/>
                        </a:solidFill>
                        <a:effectLst/>
                        <a:latin typeface="+mn-lt"/>
                        <a:ea typeface="+mn-ea"/>
                        <a:cs typeface="Arial" charset="0"/>
                      </a:endParaRPr>
                    </a:p>
                  </a:txBody>
                  <a:tcPr marL="68580" marR="6858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a:noFill/>
                    </a:lnTlToBr>
                    <a:lnBlToTr>
                      <a:noFill/>
                    </a:lnBlToTr>
                    <a:noFill/>
                  </a:tcPr>
                </a:tc>
                <a:tc hMerge="1">
                  <a:txBody>
                    <a:bodyPr/>
                    <a:lstStyle/>
                    <a:p>
                      <a:endParaRPr lang="ru-RU"/>
                    </a:p>
                  </a:txBody>
                  <a:tcPr/>
                </a:tc>
              </a:tr>
              <a:tr h="668867">
                <a:tc gridSpan="2">
                  <a:txBody>
                    <a:bodyPr/>
                    <a:lstStyle/>
                    <a:p>
                      <a:pPr algn="just">
                        <a:spcAft>
                          <a:spcPts val="0"/>
                        </a:spcAft>
                        <a:tabLst>
                          <a:tab pos="180340" algn="l"/>
                        </a:tabLst>
                      </a:pPr>
                      <a:r>
                        <a:rPr lang="ru-RU" sz="1050" dirty="0" smtClean="0">
                          <a:effectLst/>
                          <a:latin typeface="+mn-lt"/>
                          <a:ea typeface="Times New Roman" panose="02020603050405020304" pitchFamily="18" charset="0"/>
                          <a:cs typeface="Times New Roman" panose="02020603050405020304" pitchFamily="18" charset="0"/>
                        </a:rPr>
                        <a:t>Финансовый риск ввиду регулирования Заказчиком</a:t>
                      </a:r>
                      <a:r>
                        <a:rPr lang="ru-RU" sz="1050" baseline="0" dirty="0" smtClean="0">
                          <a:effectLst/>
                          <a:latin typeface="+mn-lt"/>
                          <a:ea typeface="Times New Roman" panose="02020603050405020304" pitchFamily="18" charset="0"/>
                          <a:cs typeface="Times New Roman" panose="02020603050405020304" pitchFamily="18" charset="0"/>
                        </a:rPr>
                        <a:t> цены у источника (отсутствие заинтересованности в предоставлении «дешевой» ЭЭ, а также финансовые потери ЭСО)</a:t>
                      </a:r>
                      <a:endParaRPr lang="ru-RU" sz="1050" dirty="0">
                        <a:effectLst/>
                        <a:latin typeface="+mn-lt"/>
                        <a:ea typeface="Times New Roman" panose="02020603050405020304" pitchFamily="18" charset="0"/>
                        <a:cs typeface="Times New Roman" panose="02020603050405020304" pitchFamily="18" charset="0"/>
                      </a:endParaRPr>
                    </a:p>
                  </a:txBody>
                  <a:tcPr marL="68580" marR="6858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a:noFill/>
                    </a:lnTlToBr>
                    <a:lnBlToTr>
                      <a:noFill/>
                    </a:lnBlToTr>
                    <a:noFill/>
                  </a:tcPr>
                </a:tc>
                <a:tc hMerge="1">
                  <a:txBody>
                    <a:bodyPr/>
                    <a:lstStyle/>
                    <a:p>
                      <a:endParaRPr lang="ru-RU"/>
                    </a:p>
                  </a:txBody>
                  <a:tcPr/>
                </a:tc>
                <a:tc>
                  <a:txBody>
                    <a:bodyPr/>
                    <a:lstStyle/>
                    <a:p>
                      <a:pPr marL="0" marR="0" lvl="0" indent="0" algn="ctr" defTabSz="914400" rtl="0" eaLnBrk="1" fontAlgn="auto" latinLnBrk="0" hangingPunct="1">
                        <a:lnSpc>
                          <a:spcPct val="100000"/>
                        </a:lnSpc>
                        <a:spcBef>
                          <a:spcPts val="0"/>
                        </a:spcBef>
                        <a:spcAft>
                          <a:spcPts val="0"/>
                        </a:spcAft>
                        <a:buClrTx/>
                        <a:buSzTx/>
                        <a:buFont typeface="Times New Roman" panose="02020603050405020304" pitchFamily="18" charset="0"/>
                        <a:buNone/>
                        <a:tabLst>
                          <a:tab pos="180340" algn="l"/>
                        </a:tabLst>
                        <a:defRPr/>
                      </a:pPr>
                      <a:r>
                        <a:rPr lang="ru-RU" sz="1050" kern="1200" dirty="0" smtClean="0">
                          <a:solidFill>
                            <a:schemeClr val="tx1"/>
                          </a:solidFill>
                          <a:effectLst/>
                          <a:latin typeface="+mn-lt"/>
                          <a:ea typeface="Arial" panose="020B0604020202020204" pitchFamily="34" charset="0"/>
                          <a:cs typeface="Arial" panose="020B0604020202020204" pitchFamily="34" charset="0"/>
                        </a:rPr>
                        <a:t>Высокий </a:t>
                      </a:r>
                    </a:p>
                  </a:txBody>
                  <a:tcPr marL="68580" marR="68580" marT="0" marB="0"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a:noFill/>
                    </a:lnTlToBr>
                    <a:lnBlToTr>
                      <a:noFill/>
                    </a:lnBlToTr>
                    <a:noFill/>
                  </a:tcPr>
                </a:tc>
                <a:tc gridSpan="2">
                  <a:txBody>
                    <a:bodyPr/>
                    <a:lstStyle/>
                    <a:p>
                      <a:pPr marL="171450" marR="0" lvl="0" indent="-171450" algn="l" defTabSz="914400" rtl="0" eaLnBrk="0" fontAlgn="base" latinLnBrk="0" hangingPunct="0">
                        <a:lnSpc>
                          <a:spcPct val="85000"/>
                        </a:lnSpc>
                        <a:spcBef>
                          <a:spcPts val="300"/>
                        </a:spcBef>
                        <a:spcAft>
                          <a:spcPct val="0"/>
                        </a:spcAft>
                        <a:buClr>
                          <a:schemeClr val="tx1"/>
                        </a:buClr>
                        <a:buSzTx/>
                        <a:buFont typeface="Arial" panose="020B0604020202020204" pitchFamily="34" charset="0"/>
                        <a:buChar char="•"/>
                        <a:tabLst/>
                        <a:defRPr/>
                      </a:pPr>
                      <a:r>
                        <a:rPr kumimoji="0" lang="ru-RU" sz="1050" b="0" i="0" u="none" strike="noStrike" kern="1200" cap="none" normalizeH="0" baseline="0" dirty="0" smtClean="0">
                          <a:ln>
                            <a:noFill/>
                          </a:ln>
                          <a:solidFill>
                            <a:schemeClr val="tx1"/>
                          </a:solidFill>
                          <a:effectLst/>
                          <a:latin typeface="+mn-lt"/>
                          <a:ea typeface="+mn-ea"/>
                          <a:cs typeface="Arial" charset="0"/>
                        </a:rPr>
                        <a:t>Приобретение ЭЭ у альтернативного поставщика, имеющего допуск к переговорам, либо ЭСО, занявшее второе место по цене</a:t>
                      </a:r>
                    </a:p>
                    <a:p>
                      <a:pPr marL="171450" marR="0" lvl="0" indent="-171450" algn="l" defTabSz="914400" rtl="0" eaLnBrk="0" fontAlgn="base" latinLnBrk="0" hangingPunct="0">
                        <a:lnSpc>
                          <a:spcPct val="85000"/>
                        </a:lnSpc>
                        <a:spcBef>
                          <a:spcPts val="300"/>
                        </a:spcBef>
                        <a:spcAft>
                          <a:spcPct val="0"/>
                        </a:spcAft>
                        <a:buClr>
                          <a:schemeClr val="tx1"/>
                        </a:buClr>
                        <a:buSzTx/>
                        <a:buFont typeface="Arial" panose="020B0604020202020204" pitchFamily="34" charset="0"/>
                        <a:buChar char="•"/>
                        <a:tabLst/>
                        <a:defRPr/>
                      </a:pPr>
                      <a:endParaRPr kumimoji="0" lang="ru-RU" sz="800" b="0" i="0" u="none" strike="noStrike" kern="1200" cap="none" normalizeH="0" baseline="0" dirty="0">
                        <a:ln>
                          <a:noFill/>
                        </a:ln>
                        <a:solidFill>
                          <a:schemeClr val="tx1"/>
                        </a:solidFill>
                        <a:effectLst/>
                        <a:latin typeface="+mn-lt"/>
                        <a:ea typeface="+mn-ea"/>
                        <a:cs typeface="Arial" charset="0"/>
                      </a:endParaRPr>
                    </a:p>
                  </a:txBody>
                  <a:tcPr marL="68580" marR="6858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a:noFill/>
                    </a:lnTlToBr>
                    <a:lnBlToTr>
                      <a:noFill/>
                    </a:lnBlToTr>
                    <a:noFill/>
                  </a:tcPr>
                </a:tc>
                <a:tc hMerge="1">
                  <a:txBody>
                    <a:bodyPr/>
                    <a:lstStyle/>
                    <a:p>
                      <a:endParaRPr lang="ru-RU"/>
                    </a:p>
                  </a:txBody>
                  <a:tcPr/>
                </a:tc>
              </a:tr>
              <a:tr h="668867">
                <a:tc gridSpan="2">
                  <a:txBody>
                    <a:bodyPr/>
                    <a:lstStyle/>
                    <a:p>
                      <a:pPr algn="just">
                        <a:spcAft>
                          <a:spcPts val="0"/>
                        </a:spcAft>
                        <a:tabLst>
                          <a:tab pos="180340" algn="l"/>
                        </a:tabLst>
                      </a:pPr>
                      <a:r>
                        <a:rPr lang="ru-RU" sz="1050" dirty="0">
                          <a:effectLst/>
                          <a:latin typeface="+mn-lt"/>
                          <a:ea typeface="Arial" panose="020B0604020202020204" pitchFamily="34" charset="0"/>
                          <a:cs typeface="Arial" panose="020B0604020202020204" pitchFamily="34" charset="0"/>
                        </a:rPr>
                        <a:t>Отказ </a:t>
                      </a:r>
                      <a:r>
                        <a:rPr lang="ru-RU" sz="1050" dirty="0" smtClean="0">
                          <a:effectLst/>
                          <a:latin typeface="+mn-lt"/>
                          <a:ea typeface="Arial" panose="020B0604020202020204" pitchFamily="34" charset="0"/>
                          <a:cs typeface="Arial" panose="020B0604020202020204" pitchFamily="34" charset="0"/>
                        </a:rPr>
                        <a:t>генерирующих </a:t>
                      </a:r>
                      <a:r>
                        <a:rPr lang="ru-RU" sz="1050" dirty="0">
                          <a:effectLst/>
                          <a:latin typeface="+mn-lt"/>
                          <a:ea typeface="Arial" panose="020B0604020202020204" pitchFamily="34" charset="0"/>
                          <a:cs typeface="Arial" panose="020B0604020202020204" pitchFamily="34" charset="0"/>
                        </a:rPr>
                        <a:t>организаций от заключения договоров с </a:t>
                      </a:r>
                      <a:r>
                        <a:rPr lang="ru-RU" sz="1050" dirty="0" smtClean="0">
                          <a:effectLst/>
                          <a:latin typeface="+mn-lt"/>
                          <a:ea typeface="Arial" panose="020B0604020202020204" pitchFamily="34" charset="0"/>
                          <a:cs typeface="Arial" panose="020B0604020202020204" pitchFamily="34" charset="0"/>
                        </a:rPr>
                        <a:t>ЭСО по </a:t>
                      </a:r>
                      <a:r>
                        <a:rPr lang="ru-RU" sz="1050" dirty="0">
                          <a:effectLst/>
                          <a:latin typeface="+mn-lt"/>
                          <a:ea typeface="Arial" panose="020B0604020202020204" pitchFamily="34" charset="0"/>
                          <a:cs typeface="Arial" panose="020B0604020202020204" pitchFamily="34" charset="0"/>
                        </a:rPr>
                        <a:t>причине </a:t>
                      </a:r>
                      <a:r>
                        <a:rPr lang="ru-RU" sz="1050" dirty="0" err="1">
                          <a:effectLst/>
                          <a:latin typeface="+mn-lt"/>
                          <a:ea typeface="Arial" panose="020B0604020202020204" pitchFamily="34" charset="0"/>
                          <a:cs typeface="Arial" panose="020B0604020202020204" pitchFamily="34" charset="0"/>
                        </a:rPr>
                        <a:t>аффилированности</a:t>
                      </a:r>
                      <a:r>
                        <a:rPr lang="ru-RU" sz="1050" dirty="0">
                          <a:effectLst/>
                          <a:latin typeface="+mn-lt"/>
                          <a:ea typeface="Arial" panose="020B0604020202020204" pitchFamily="34" charset="0"/>
                          <a:cs typeface="Arial" panose="020B0604020202020204" pitchFamily="34" charset="0"/>
                        </a:rPr>
                        <a:t> генерирующих организаций с другими ЭСО.</a:t>
                      </a:r>
                      <a:endParaRPr lang="ru-RU" sz="1050" dirty="0">
                        <a:effectLst/>
                        <a:latin typeface="+mn-lt"/>
                        <a:ea typeface="Times New Roman" panose="02020603050405020304" pitchFamily="18" charset="0"/>
                        <a:cs typeface="Times New Roman" panose="02020603050405020304" pitchFamily="18" charset="0"/>
                      </a:endParaRPr>
                    </a:p>
                  </a:txBody>
                  <a:tcPr marL="68580" marR="6858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auto" latinLnBrk="0" hangingPunct="1">
                        <a:lnSpc>
                          <a:spcPct val="100000"/>
                        </a:lnSpc>
                        <a:spcBef>
                          <a:spcPts val="0"/>
                        </a:spcBef>
                        <a:spcAft>
                          <a:spcPts val="0"/>
                        </a:spcAft>
                        <a:buClrTx/>
                        <a:buSzTx/>
                        <a:buFont typeface="Times New Roman" panose="02020603050405020304" pitchFamily="18" charset="0"/>
                        <a:buNone/>
                        <a:tabLst>
                          <a:tab pos="180340" algn="l"/>
                        </a:tabLst>
                        <a:defRPr/>
                      </a:pPr>
                      <a:endParaRPr lang="ru-RU" sz="1200" kern="1200" dirty="0" smtClean="0">
                        <a:solidFill>
                          <a:schemeClr val="tx1"/>
                        </a:solidFill>
                        <a:effectLst/>
                        <a:latin typeface="+mn-lt"/>
                        <a:ea typeface="Arial" panose="020B0604020202020204" pitchFamily="34" charset="0"/>
                        <a:cs typeface="Arial" panose="020B0604020202020204" pitchFamily="34" charset="0"/>
                      </a:endParaRPr>
                    </a:p>
                  </a:txBody>
                  <a:tcPr marL="68580" marR="68580" marT="0" marB="0"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Times New Roman" panose="02020603050405020304" pitchFamily="18" charset="0"/>
                        <a:buNone/>
                        <a:tabLst>
                          <a:tab pos="180340" algn="l"/>
                        </a:tabLst>
                        <a:defRPr/>
                      </a:pPr>
                      <a:r>
                        <a:rPr lang="ru-RU" sz="1050" kern="1200" dirty="0" smtClean="0">
                          <a:solidFill>
                            <a:schemeClr val="tx1"/>
                          </a:solidFill>
                          <a:effectLst/>
                          <a:latin typeface="+mn-lt"/>
                          <a:ea typeface="Arial" panose="020B0604020202020204" pitchFamily="34" charset="0"/>
                          <a:cs typeface="Arial" panose="020B0604020202020204" pitchFamily="34" charset="0"/>
                        </a:rPr>
                        <a:t>Высокий</a:t>
                      </a:r>
                    </a:p>
                  </a:txBody>
                  <a:tcPr marL="68580" marR="68580" marT="0" marB="0" anchor="ctr">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a:noFill/>
                    </a:lnTlToBr>
                    <a:lnBlToTr>
                      <a:noFill/>
                    </a:lnBlToTr>
                    <a:noFill/>
                  </a:tcPr>
                </a:tc>
                <a:tc gridSpan="2">
                  <a:txBody>
                    <a:bodyPr/>
                    <a:lstStyle/>
                    <a:p>
                      <a:pPr marL="171450" marR="0" lvl="0" indent="-171450" algn="l" defTabSz="914400" rtl="0" eaLnBrk="0" fontAlgn="base" latinLnBrk="0" hangingPunct="0">
                        <a:lnSpc>
                          <a:spcPct val="85000"/>
                        </a:lnSpc>
                        <a:spcBef>
                          <a:spcPts val="300"/>
                        </a:spcBef>
                        <a:spcAft>
                          <a:spcPct val="0"/>
                        </a:spcAft>
                        <a:buClr>
                          <a:schemeClr val="tx1"/>
                        </a:buClr>
                        <a:buSzTx/>
                        <a:buFont typeface="Arial" panose="020B0604020202020204" pitchFamily="34" charset="0"/>
                        <a:buChar char="•"/>
                        <a:tabLst/>
                        <a:defRPr/>
                      </a:pPr>
                      <a:r>
                        <a:rPr kumimoji="0" lang="ru-RU" sz="1050" b="0" i="0" u="none" strike="noStrike" kern="1200" cap="none" normalizeH="0" baseline="0" dirty="0" smtClean="0">
                          <a:ln>
                            <a:noFill/>
                          </a:ln>
                          <a:solidFill>
                            <a:schemeClr val="tx1"/>
                          </a:solidFill>
                          <a:effectLst/>
                          <a:latin typeface="+mn-lt"/>
                          <a:ea typeface="+mn-ea"/>
                          <a:cs typeface="Arial" charset="0"/>
                        </a:rPr>
                        <a:t>Временная закупка электроэнергии у альтернативных </a:t>
                      </a:r>
                      <a:r>
                        <a:rPr kumimoji="0" lang="ru-RU" sz="1050" b="0" i="0" u="none" strike="noStrike" kern="1200" cap="none" normalizeH="0" baseline="0" dirty="0" err="1" smtClean="0">
                          <a:ln>
                            <a:noFill/>
                          </a:ln>
                          <a:solidFill>
                            <a:schemeClr val="tx1"/>
                          </a:solidFill>
                          <a:effectLst/>
                          <a:latin typeface="+mn-lt"/>
                          <a:ea typeface="+mn-ea"/>
                          <a:cs typeface="Arial" charset="0"/>
                        </a:rPr>
                        <a:t>энергогенерирующих</a:t>
                      </a:r>
                      <a:r>
                        <a:rPr kumimoji="0" lang="ru-RU" sz="1050" b="0" i="0" u="none" strike="noStrike" kern="1200" cap="none" normalizeH="0" baseline="0" dirty="0" smtClean="0">
                          <a:ln>
                            <a:noFill/>
                          </a:ln>
                          <a:solidFill>
                            <a:schemeClr val="tx1"/>
                          </a:solidFill>
                          <a:effectLst/>
                          <a:latin typeface="+mn-lt"/>
                          <a:ea typeface="+mn-ea"/>
                          <a:cs typeface="Arial" charset="0"/>
                        </a:rPr>
                        <a:t> организаций. В таком случае Генерирующие организации по прошествии некоторого времени после потери сбыта будут заинтересованы в заключении договоров для дозагрузки мощностей.</a:t>
                      </a:r>
                      <a:endParaRPr kumimoji="0" lang="ru-RU" sz="1050" b="0" i="0" u="none" strike="noStrike" kern="1200" cap="none" normalizeH="0" baseline="0" dirty="0">
                        <a:ln>
                          <a:noFill/>
                        </a:ln>
                        <a:solidFill>
                          <a:schemeClr val="tx1"/>
                        </a:solidFill>
                        <a:effectLst/>
                        <a:latin typeface="+mn-lt"/>
                        <a:ea typeface="+mn-ea"/>
                        <a:cs typeface="Arial" charset="0"/>
                      </a:endParaRPr>
                    </a:p>
                  </a:txBody>
                  <a:tcPr marL="68580" marR="6858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a:noFill/>
                    </a:lnTlToBr>
                    <a:lnBlToTr>
                      <a:noFill/>
                    </a:lnBlToTr>
                    <a:noFill/>
                  </a:tcPr>
                </a:tc>
                <a:tc hMerge="1">
                  <a:txBody>
                    <a:bodyPr/>
                    <a:lstStyle/>
                    <a:p>
                      <a:pPr marL="171450" indent="-171450">
                        <a:spcBef>
                          <a:spcPts val="600"/>
                        </a:spcBef>
                        <a:buFont typeface="Arial" panose="020B0604020202020204" pitchFamily="34" charset="0"/>
                        <a:buChar char="•"/>
                      </a:pPr>
                      <a:endParaRPr lang="ru-RU" sz="1200" dirty="0"/>
                    </a:p>
                  </a:txBody>
                  <a:tcPr marL="68580" marR="68580" marT="0" marB="0">
                    <a:lnL w="3175"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lnT w="3175" cap="flat" cmpd="sng" algn="ctr">
                      <a:solidFill>
                        <a:schemeClr val="tx1">
                          <a:lumMod val="50000"/>
                          <a:lumOff val="50000"/>
                        </a:schemeClr>
                      </a:solidFill>
                      <a:prstDash val="solid"/>
                      <a:round/>
                      <a:headEnd type="none" w="med" len="med"/>
                      <a:tailEnd type="none" w="med" len="med"/>
                    </a:lnT>
                    <a:lnB w="3175" cap="flat" cmpd="sng" algn="ctr">
                      <a:solidFill>
                        <a:schemeClr val="tx1">
                          <a:lumMod val="50000"/>
                          <a:lumOff val="5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38413274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Объект 12" hidden="1"/>
          <p:cNvGraphicFramePr>
            <a:graphicFrameLocks noChangeAspect="1"/>
          </p:cNvGraphicFramePr>
          <p:nvPr>
            <p:custDataLst>
              <p:tags r:id="rId2"/>
            </p:custDataLst>
            <p:extLst>
              <p:ext uri="{D42A27DB-BD31-4B8C-83A1-F6EECF244321}">
                <p14:modId xmlns:p14="http://schemas.microsoft.com/office/powerpoint/2010/main" val="2654457415"/>
              </p:ext>
            </p:extLst>
          </p:nvPr>
        </p:nvGraphicFramePr>
        <p:xfrm>
          <a:off x="1247846" y="73064"/>
          <a:ext cx="1554" cy="1554"/>
        </p:xfrm>
        <a:graphic>
          <a:graphicData uri="http://schemas.openxmlformats.org/presentationml/2006/ole">
            <mc:AlternateContent xmlns:mc="http://schemas.openxmlformats.org/markup-compatibility/2006">
              <mc:Choice xmlns:v="urn:schemas-microsoft-com:vml" Requires="v">
                <p:oleObj spid="_x0000_s15362" name="Слайд think-cell" r:id="rId6" imgW="270" imgH="270" progId="TCLayout.ActiveDocument.1">
                  <p:embed/>
                </p:oleObj>
              </mc:Choice>
              <mc:Fallback>
                <p:oleObj name="Слайд think-cell" r:id="rId6" imgW="270" imgH="270" progId="TCLayout.ActiveDocument.1">
                  <p:embed/>
                  <p:pic>
                    <p:nvPicPr>
                      <p:cNvPr id="0" name=""/>
                      <p:cNvPicPr/>
                      <p:nvPr/>
                    </p:nvPicPr>
                    <p:blipFill>
                      <a:blip r:embed="rId7"/>
                      <a:stretch>
                        <a:fillRect/>
                      </a:stretch>
                    </p:blipFill>
                    <p:spPr>
                      <a:xfrm>
                        <a:off x="1247846" y="73064"/>
                        <a:ext cx="1554" cy="1554"/>
                      </a:xfrm>
                      <a:prstGeom prst="rect">
                        <a:avLst/>
                      </a:prstGeom>
                    </p:spPr>
                  </p:pic>
                </p:oleObj>
              </mc:Fallback>
            </mc:AlternateContent>
          </a:graphicData>
        </a:graphic>
      </p:graphicFrame>
      <p:sp>
        <p:nvSpPr>
          <p:cNvPr id="7" name="Rectangle 6" hidden="1"/>
          <p:cNvSpPr/>
          <p:nvPr>
            <p:custDataLst>
              <p:tags r:id="rId3"/>
            </p:custDataLst>
          </p:nvPr>
        </p:nvSpPr>
        <p:spPr bwMode="auto">
          <a:xfrm>
            <a:off x="1246293" y="71511"/>
            <a:ext cx="155439" cy="155439"/>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defTabSz="895327">
              <a:spcBef>
                <a:spcPct val="0"/>
              </a:spcBef>
              <a:spcAft>
                <a:spcPct val="0"/>
              </a:spcAft>
            </a:pPr>
            <a:endParaRPr lang="ru-RU" sz="1175" dirty="0">
              <a:solidFill>
                <a:prstClr val="white"/>
              </a:solidFill>
              <a:sym typeface="Calibri" panose="020F0502020204030204" pitchFamily="34" charset="0"/>
            </a:endParaRPr>
          </a:p>
        </p:txBody>
      </p:sp>
      <p:sp>
        <p:nvSpPr>
          <p:cNvPr id="54" name="TextBox 53"/>
          <p:cNvSpPr txBox="1"/>
          <p:nvPr/>
        </p:nvSpPr>
        <p:spPr>
          <a:xfrm>
            <a:off x="4089400" y="367381"/>
            <a:ext cx="6959600" cy="338554"/>
          </a:xfrm>
          <a:prstGeom prst="rect">
            <a:avLst/>
          </a:prstGeom>
          <a:solidFill>
            <a:srgbClr val="9B785D"/>
          </a:solidFill>
          <a:ln>
            <a:noFill/>
          </a:ln>
        </p:spPr>
        <p:txBody>
          <a:bodyPr wrap="square" lIns="396000" rtlCol="0">
            <a:spAutoFit/>
          </a:bodyPr>
          <a:lstStyle/>
          <a:p>
            <a:pPr defTabSz="895327"/>
            <a:r>
              <a:rPr lang="ru-RU" sz="1600" b="1" dirty="0">
                <a:solidFill>
                  <a:prstClr val="white"/>
                </a:solidFill>
                <a:latin typeface="Arial" panose="020B0604020202020204" pitchFamily="34" charset="0"/>
                <a:ea typeface="Segoe UI" pitchFamily="34" charset="0"/>
                <a:cs typeface="Arial" pitchFamily="34" charset="0"/>
              </a:rPr>
              <a:t>ПЛАН МЕРОПРИЯТИЙ РЕАЛИЗАЦИИ СТРАТЕГИИ</a:t>
            </a:r>
            <a:endParaRPr lang="ru-RU" sz="1600" b="1" dirty="0">
              <a:solidFill>
                <a:prstClr val="white"/>
              </a:solidFill>
              <a:latin typeface="Arial" panose="020B0604020202020204" pitchFamily="34" charset="0"/>
              <a:ea typeface="Segoe UI" pitchFamily="34" charset="0"/>
              <a:cs typeface="Arial" pitchFamily="34" charset="0"/>
            </a:endParaRPr>
          </a:p>
        </p:txBody>
      </p:sp>
      <p:sp>
        <p:nvSpPr>
          <p:cNvPr id="62" name="TextBox 61"/>
          <p:cNvSpPr txBox="1"/>
          <p:nvPr/>
        </p:nvSpPr>
        <p:spPr>
          <a:xfrm>
            <a:off x="1355688" y="1158080"/>
            <a:ext cx="9494835" cy="369332"/>
          </a:xfrm>
          <a:prstGeom prst="rect">
            <a:avLst/>
          </a:prstGeom>
          <a:noFill/>
        </p:spPr>
        <p:txBody>
          <a:bodyPr wrap="square" rtlCol="0">
            <a:spAutoFit/>
          </a:bodyPr>
          <a:lstStyle/>
          <a:p>
            <a:r>
              <a:rPr lang="ru-RU" b="1" dirty="0">
                <a:solidFill>
                  <a:prstClr val="white"/>
                </a:solidFill>
                <a:latin typeface="Arial" panose="020B0604020202020204" pitchFamily="34" charset="0"/>
                <a:cs typeface="Arial" panose="020B0604020202020204" pitchFamily="34" charset="0"/>
              </a:rPr>
              <a:t>План реализации Стратегии на 2020 год</a:t>
            </a:r>
            <a:endParaRPr lang="ru-RU" b="1" dirty="0">
              <a:solidFill>
                <a:prstClr val="white"/>
              </a:solidFill>
              <a:latin typeface="Arial" panose="020B0604020202020204" pitchFamily="34" charset="0"/>
              <a:cs typeface="Arial" panose="020B0604020202020204" pitchFamily="34" charset="0"/>
            </a:endParaRPr>
          </a:p>
        </p:txBody>
      </p:sp>
      <p:sp>
        <p:nvSpPr>
          <p:cNvPr id="3" name="Slide Number Placeholder 2"/>
          <p:cNvSpPr>
            <a:spLocks noGrp="1"/>
          </p:cNvSpPr>
          <p:nvPr>
            <p:ph type="sldNum" sz="quarter" idx="12"/>
          </p:nvPr>
        </p:nvSpPr>
        <p:spPr>
          <a:xfrm>
            <a:off x="8621672" y="6492876"/>
            <a:ext cx="2228850" cy="365125"/>
          </a:xfrm>
        </p:spPr>
        <p:txBody>
          <a:bodyPr/>
          <a:lstStyle/>
          <a:p>
            <a:fld id="{447F3C10-A55E-4865-80E2-5A036D9AB5C6}" type="slidenum">
              <a:rPr lang="ru-RU" smtClean="0">
                <a:solidFill>
                  <a:schemeClr val="tx1">
                    <a:lumMod val="50000"/>
                    <a:lumOff val="50000"/>
                  </a:schemeClr>
                </a:solidFill>
              </a:rPr>
              <a:pPr/>
              <a:t>8</a:t>
            </a:fld>
            <a:endParaRPr lang="ru-RU" dirty="0">
              <a:solidFill>
                <a:schemeClr val="tx1">
                  <a:lumMod val="50000"/>
                  <a:lumOff val="50000"/>
                </a:schemeClr>
              </a:solidFill>
            </a:endParaRPr>
          </a:p>
        </p:txBody>
      </p:sp>
      <p:graphicFrame>
        <p:nvGraphicFramePr>
          <p:cNvPr id="9" name="Таблица 8"/>
          <p:cNvGraphicFramePr>
            <a:graphicFrameLocks noGrp="1"/>
          </p:cNvGraphicFramePr>
          <p:nvPr>
            <p:extLst/>
          </p:nvPr>
        </p:nvGraphicFramePr>
        <p:xfrm>
          <a:off x="1355688" y="1787638"/>
          <a:ext cx="9466463" cy="4894783"/>
        </p:xfrm>
        <a:graphic>
          <a:graphicData uri="http://schemas.openxmlformats.org/drawingml/2006/table">
            <a:tbl>
              <a:tblPr firstRow="1" bandRow="1">
                <a:tableStyleId>{5C22544A-7EE6-4342-B048-85BDC9FD1C3A}</a:tableStyleId>
              </a:tblPr>
              <a:tblGrid>
                <a:gridCol w="5910317"/>
                <a:gridCol w="1744131"/>
                <a:gridCol w="1812015"/>
              </a:tblGrid>
              <a:tr h="211897">
                <a:tc>
                  <a:txBody>
                    <a:bodyPr/>
                    <a:lstStyle/>
                    <a:p>
                      <a:pPr algn="ctr"/>
                      <a:r>
                        <a:rPr lang="ru-RU" sz="1100" dirty="0" smtClean="0">
                          <a:solidFill>
                            <a:schemeClr val="tx1"/>
                          </a:solidFill>
                          <a:latin typeface="Arial" panose="020B0604020202020204" pitchFamily="34" charset="0"/>
                          <a:cs typeface="Arial" panose="020B0604020202020204" pitchFamily="34" charset="0"/>
                        </a:rPr>
                        <a:t>Мероприятие</a:t>
                      </a:r>
                      <a:endParaRPr lang="ru-RU" sz="1100" dirty="0">
                        <a:solidFill>
                          <a:schemeClr val="tx1"/>
                        </a:solidFill>
                        <a:latin typeface="Arial" panose="020B0604020202020204" pitchFamily="34" charset="0"/>
                        <a:cs typeface="Arial" panose="020B0604020202020204" pitchFamily="34" charset="0"/>
                      </a:endParaRPr>
                    </a:p>
                  </a:txBody>
                  <a:tcPr marL="114300" marR="114300" marT="57150" marB="5715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algn="ctr"/>
                      <a:r>
                        <a:rPr lang="ru-RU" sz="1100" dirty="0" smtClean="0">
                          <a:solidFill>
                            <a:schemeClr val="tx1"/>
                          </a:solidFill>
                          <a:latin typeface="Arial" panose="020B0604020202020204" pitchFamily="34" charset="0"/>
                          <a:cs typeface="Arial" panose="020B0604020202020204" pitchFamily="34" charset="0"/>
                        </a:rPr>
                        <a:t>Срок исполнения </a:t>
                      </a:r>
                      <a:endParaRPr lang="ru-RU" sz="1100" dirty="0">
                        <a:solidFill>
                          <a:schemeClr val="tx1"/>
                        </a:solidFill>
                        <a:latin typeface="Arial" panose="020B0604020202020204" pitchFamily="34" charset="0"/>
                        <a:cs typeface="Arial" panose="020B0604020202020204" pitchFamily="34" charset="0"/>
                      </a:endParaRPr>
                    </a:p>
                  </a:txBody>
                  <a:tcPr marL="114300" marR="114300" marT="57150" marB="5715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algn="ctr"/>
                      <a:r>
                        <a:rPr lang="ru-RU" sz="1100" dirty="0" smtClean="0">
                          <a:solidFill>
                            <a:schemeClr val="tx1"/>
                          </a:solidFill>
                          <a:latin typeface="Arial" panose="020B0604020202020204" pitchFamily="34" charset="0"/>
                          <a:cs typeface="Arial" panose="020B0604020202020204" pitchFamily="34" charset="0"/>
                        </a:rPr>
                        <a:t>Ответственный</a:t>
                      </a:r>
                      <a:endParaRPr lang="ru-RU" sz="1100" dirty="0">
                        <a:solidFill>
                          <a:schemeClr val="tx1"/>
                        </a:solidFill>
                        <a:latin typeface="Arial" panose="020B0604020202020204" pitchFamily="34" charset="0"/>
                        <a:cs typeface="Arial" panose="020B0604020202020204" pitchFamily="34" charset="0"/>
                      </a:endParaRPr>
                    </a:p>
                  </a:txBody>
                  <a:tcPr marL="114300" marR="114300" marT="57150" marB="5715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r>
              <a:tr h="263801">
                <a:tc>
                  <a:txBody>
                    <a:bodyPr/>
                    <a:lstStyle/>
                    <a:p>
                      <a:r>
                        <a:rPr lang="ru-RU" sz="1100" dirty="0" smtClean="0">
                          <a:solidFill>
                            <a:schemeClr val="tx1"/>
                          </a:solidFill>
                          <a:latin typeface="Arial" panose="020B0604020202020204" pitchFamily="34" charset="0"/>
                          <a:cs typeface="Arial" panose="020B0604020202020204" pitchFamily="34" charset="0"/>
                        </a:rPr>
                        <a:t>1. Согласование и утверждение Стратегии с учетом изменений и/или дополнений</a:t>
                      </a:r>
                      <a:endParaRPr lang="ru-RU" sz="1100" dirty="0">
                        <a:solidFill>
                          <a:schemeClr val="tx1"/>
                        </a:solidFill>
                        <a:latin typeface="Arial" panose="020B0604020202020204" pitchFamily="34" charset="0"/>
                        <a:cs typeface="Arial" panose="020B0604020202020204" pitchFamily="34" charset="0"/>
                      </a:endParaRPr>
                    </a:p>
                  </a:txBody>
                  <a:tcPr marL="0" marR="114300" marT="57150" marB="57150" anchor="ctr">
                    <a:lnL w="12700" cap="flat" cmpd="sng" algn="ctr">
                      <a:noFill/>
                      <a:prstDash val="solid"/>
                      <a:round/>
                      <a:headEnd type="none" w="med" len="med"/>
                      <a:tailEnd type="none" w="med" len="med"/>
                    </a:lnL>
                    <a:lnR w="12700" cap="flat" cmpd="sng" algn="ctr">
                      <a:solidFill>
                        <a:schemeClr val="accent3">
                          <a:lumMod val="20000"/>
                          <a:lumOff val="8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ru-RU" sz="1100" dirty="0" smtClean="0">
                          <a:solidFill>
                            <a:schemeClr val="tx1"/>
                          </a:solidFill>
                          <a:latin typeface="Arial" panose="020B0604020202020204" pitchFamily="34" charset="0"/>
                          <a:cs typeface="Arial" panose="020B0604020202020204" pitchFamily="34" charset="0"/>
                        </a:rPr>
                        <a:t>Декабрь 2019г.</a:t>
                      </a:r>
                      <a:endParaRPr lang="ru-RU" sz="1100" dirty="0">
                        <a:solidFill>
                          <a:schemeClr val="tx1"/>
                        </a:solidFill>
                        <a:latin typeface="Arial" panose="020B0604020202020204" pitchFamily="34" charset="0"/>
                        <a:cs typeface="Arial" panose="020B0604020202020204" pitchFamily="34" charset="0"/>
                      </a:endParaRPr>
                    </a:p>
                  </a:txBody>
                  <a:tcPr marL="114300" marR="114300" marT="57150" marB="57150" anchor="ctr">
                    <a:lnL w="12700" cap="flat" cmpd="sng" algn="ctr">
                      <a:solidFill>
                        <a:schemeClr val="accent3">
                          <a:lumMod val="20000"/>
                          <a:lumOff val="80000"/>
                        </a:schemeClr>
                      </a:solidFill>
                      <a:prstDash val="solid"/>
                      <a:round/>
                      <a:headEnd type="none" w="med" len="med"/>
                      <a:tailEnd type="none" w="med" len="med"/>
                    </a:lnL>
                    <a:lnR w="12700" cap="flat" cmpd="sng" algn="ctr">
                      <a:solidFill>
                        <a:schemeClr val="accent3">
                          <a:lumMod val="20000"/>
                          <a:lumOff val="8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ru-RU" sz="1100" dirty="0" smtClean="0">
                          <a:solidFill>
                            <a:schemeClr val="tx1"/>
                          </a:solidFill>
                          <a:latin typeface="Arial" panose="020B0604020202020204" pitchFamily="34" charset="0"/>
                          <a:cs typeface="Arial" panose="020B0604020202020204" pitchFamily="34" charset="0"/>
                        </a:rPr>
                        <a:t>ЦК Фонда, ЗКГ</a:t>
                      </a:r>
                      <a:endParaRPr lang="ru-RU" sz="1100" dirty="0">
                        <a:solidFill>
                          <a:schemeClr val="tx1"/>
                        </a:solidFill>
                        <a:latin typeface="Arial" panose="020B0604020202020204" pitchFamily="34" charset="0"/>
                        <a:cs typeface="Arial" panose="020B0604020202020204" pitchFamily="34" charset="0"/>
                      </a:endParaRPr>
                    </a:p>
                  </a:txBody>
                  <a:tcPr marL="114300" marR="114300" marT="57150" marB="57150" anchor="ctr">
                    <a:lnL w="12700" cap="flat" cmpd="sng" algn="ctr">
                      <a:solidFill>
                        <a:schemeClr val="accent3">
                          <a:lumMod val="20000"/>
                          <a:lumOff val="8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r>
              <a:tr h="263801">
                <a:tc>
                  <a:txBody>
                    <a:bodyPr/>
                    <a:lstStyle/>
                    <a:p>
                      <a:r>
                        <a:rPr lang="ru-RU" sz="1100" dirty="0" smtClean="0">
                          <a:solidFill>
                            <a:schemeClr val="tx1"/>
                          </a:solidFill>
                          <a:latin typeface="Arial" panose="020B0604020202020204" pitchFamily="34" charset="0"/>
                          <a:cs typeface="Arial" panose="020B0604020202020204" pitchFamily="34" charset="0"/>
                        </a:rPr>
                        <a:t>2.</a:t>
                      </a:r>
                      <a:r>
                        <a:rPr lang="ru-RU" sz="1100" baseline="0" dirty="0" smtClean="0">
                          <a:solidFill>
                            <a:schemeClr val="tx1"/>
                          </a:solidFill>
                          <a:latin typeface="Arial" panose="020B0604020202020204" pitchFamily="34" charset="0"/>
                          <a:cs typeface="Arial" panose="020B0604020202020204" pitchFamily="34" charset="0"/>
                        </a:rPr>
                        <a:t> Направление писем в ПК Фонда с разъяснением подходов к закупке и заключению договоров на поставку ЭЭ на 2020 год</a:t>
                      </a:r>
                      <a:endParaRPr lang="ru-RU" sz="1100" dirty="0">
                        <a:solidFill>
                          <a:schemeClr val="tx1"/>
                        </a:solidFill>
                        <a:latin typeface="Arial" panose="020B0604020202020204" pitchFamily="34" charset="0"/>
                        <a:cs typeface="Arial" panose="020B0604020202020204" pitchFamily="34" charset="0"/>
                      </a:endParaRPr>
                    </a:p>
                  </a:txBody>
                  <a:tcPr marL="0" marR="114300" marT="57150" marB="57150" anchor="ctr">
                    <a:lnL w="12700" cap="flat" cmpd="sng" algn="ctr">
                      <a:noFill/>
                      <a:prstDash val="solid"/>
                      <a:round/>
                      <a:headEnd type="none" w="med" len="med"/>
                      <a:tailEnd type="none" w="med" len="med"/>
                    </a:lnL>
                    <a:lnR w="12700" cap="flat" cmpd="sng" algn="ctr">
                      <a:solidFill>
                        <a:schemeClr val="accent3">
                          <a:lumMod val="20000"/>
                          <a:lumOff val="80000"/>
                        </a:schemeClr>
                      </a:solidFill>
                      <a:prstDash val="solid"/>
                      <a:round/>
                      <a:headEnd type="none" w="med" len="med"/>
                      <a:tailEnd type="none" w="med" len="med"/>
                    </a:lnR>
                    <a:lnT w="12700" cap="flat" cmpd="sng" algn="ctr">
                      <a:solidFill>
                        <a:schemeClr val="accent3">
                          <a:lumMod val="20000"/>
                          <a:lumOff val="80000"/>
                        </a:schemeClr>
                      </a:solidFill>
                      <a:prstDash val="solid"/>
                      <a:round/>
                      <a:headEnd type="none" w="med" len="med"/>
                      <a:tailEnd type="none" w="med" len="med"/>
                    </a:lnT>
                    <a:lnB w="127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ru-RU" sz="1100" dirty="0" smtClean="0">
                          <a:solidFill>
                            <a:schemeClr val="tx1"/>
                          </a:solidFill>
                          <a:latin typeface="Arial" panose="020B0604020202020204" pitchFamily="34" charset="0"/>
                          <a:cs typeface="Arial" panose="020B0604020202020204" pitchFamily="34" charset="0"/>
                        </a:rPr>
                        <a:t>Декабрь 2019г.</a:t>
                      </a:r>
                      <a:endParaRPr lang="ru-RU" sz="1100" dirty="0">
                        <a:solidFill>
                          <a:schemeClr val="tx1"/>
                        </a:solidFill>
                        <a:latin typeface="Arial" panose="020B0604020202020204" pitchFamily="34" charset="0"/>
                        <a:cs typeface="Arial" panose="020B0604020202020204" pitchFamily="34" charset="0"/>
                      </a:endParaRPr>
                    </a:p>
                  </a:txBody>
                  <a:tcPr marL="114300" marR="114300" marT="57150" marB="57150" anchor="ctr">
                    <a:lnL w="12700" cap="flat" cmpd="sng" algn="ctr">
                      <a:solidFill>
                        <a:schemeClr val="accent3">
                          <a:lumMod val="20000"/>
                          <a:lumOff val="80000"/>
                        </a:schemeClr>
                      </a:solidFill>
                      <a:prstDash val="solid"/>
                      <a:round/>
                      <a:headEnd type="none" w="med" len="med"/>
                      <a:tailEnd type="none" w="med" len="med"/>
                    </a:lnL>
                    <a:lnR w="12700" cap="flat" cmpd="sng" algn="ctr">
                      <a:solidFill>
                        <a:schemeClr val="accent3">
                          <a:lumMod val="20000"/>
                          <a:lumOff val="80000"/>
                        </a:schemeClr>
                      </a:solidFill>
                      <a:prstDash val="solid"/>
                      <a:round/>
                      <a:headEnd type="none" w="med" len="med"/>
                      <a:tailEnd type="none" w="med" len="med"/>
                    </a:lnR>
                    <a:lnT w="12700" cap="flat" cmpd="sng" algn="ctr">
                      <a:solidFill>
                        <a:schemeClr val="accent3">
                          <a:lumMod val="20000"/>
                          <a:lumOff val="80000"/>
                        </a:schemeClr>
                      </a:solidFill>
                      <a:prstDash val="solid"/>
                      <a:round/>
                      <a:headEnd type="none" w="med" len="med"/>
                      <a:tailEnd type="none" w="med" len="med"/>
                    </a:lnT>
                    <a:lnB w="127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ru-RU" sz="1100" dirty="0" smtClean="0">
                          <a:solidFill>
                            <a:schemeClr val="tx1"/>
                          </a:solidFill>
                          <a:latin typeface="Arial" panose="020B0604020202020204" pitchFamily="34" charset="0"/>
                          <a:cs typeface="Arial" panose="020B0604020202020204" pitchFamily="34" charset="0"/>
                        </a:rPr>
                        <a:t>ЦК Фонда</a:t>
                      </a:r>
                      <a:endParaRPr lang="ru-RU" sz="1100" dirty="0">
                        <a:solidFill>
                          <a:schemeClr val="tx1"/>
                        </a:solidFill>
                        <a:latin typeface="Arial" panose="020B0604020202020204" pitchFamily="34" charset="0"/>
                        <a:cs typeface="Arial" panose="020B0604020202020204" pitchFamily="34" charset="0"/>
                      </a:endParaRPr>
                    </a:p>
                  </a:txBody>
                  <a:tcPr marL="114300" marR="114300" marT="57150" marB="57150" anchor="ctr">
                    <a:lnL w="12700" cap="flat" cmpd="sng" algn="ctr">
                      <a:solidFill>
                        <a:schemeClr val="accent3">
                          <a:lumMod val="20000"/>
                          <a:lumOff val="8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lumMod val="20000"/>
                          <a:lumOff val="80000"/>
                        </a:schemeClr>
                      </a:solidFill>
                      <a:prstDash val="solid"/>
                      <a:round/>
                      <a:headEnd type="none" w="med" len="med"/>
                      <a:tailEnd type="none" w="med" len="med"/>
                    </a:lnT>
                    <a:lnB w="127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r>
              <a:tr h="263801">
                <a:tc>
                  <a:txBody>
                    <a:bodyPr/>
                    <a:lstStyle/>
                    <a:p>
                      <a:r>
                        <a:rPr lang="ru-RU" sz="1100" dirty="0" smtClean="0">
                          <a:solidFill>
                            <a:schemeClr val="tx1"/>
                          </a:solidFill>
                          <a:latin typeface="Arial" panose="020B0604020202020204" pitchFamily="34" charset="0"/>
                          <a:cs typeface="Arial" panose="020B0604020202020204" pitchFamily="34" charset="0"/>
                        </a:rPr>
                        <a:t>3.</a:t>
                      </a:r>
                      <a:r>
                        <a:rPr lang="ru-RU" sz="1100" baseline="0" dirty="0" smtClean="0">
                          <a:solidFill>
                            <a:schemeClr val="tx1"/>
                          </a:solidFill>
                          <a:latin typeface="Arial" panose="020B0604020202020204" pitchFamily="34" charset="0"/>
                          <a:cs typeface="Arial" panose="020B0604020202020204" pitchFamily="34" charset="0"/>
                        </a:rPr>
                        <a:t> Проведение процедуры отбора потенциальных поставщиков на </a:t>
                      </a:r>
                      <a:r>
                        <a:rPr lang="ru-RU" sz="1100" baseline="0" dirty="0" smtClean="0">
                          <a:solidFill>
                            <a:schemeClr val="tx1"/>
                          </a:solidFill>
                          <a:latin typeface="Arial" panose="020B0604020202020204" pitchFamily="34" charset="0"/>
                          <a:cs typeface="Arial" panose="020B0604020202020204" pitchFamily="34" charset="0"/>
                        </a:rPr>
                        <a:t>уровне ЦК Фонда</a:t>
                      </a:r>
                      <a:endParaRPr lang="ru-RU" sz="1100" dirty="0">
                        <a:solidFill>
                          <a:schemeClr val="tx1"/>
                        </a:solidFill>
                        <a:latin typeface="Arial" panose="020B0604020202020204" pitchFamily="34" charset="0"/>
                        <a:cs typeface="Arial" panose="020B0604020202020204" pitchFamily="34" charset="0"/>
                      </a:endParaRPr>
                    </a:p>
                  </a:txBody>
                  <a:tcPr marL="0" marR="114300" marT="57150" marB="57150" anchor="ctr">
                    <a:lnL w="12700" cap="flat" cmpd="sng" algn="ctr">
                      <a:noFill/>
                      <a:prstDash val="solid"/>
                      <a:round/>
                      <a:headEnd type="none" w="med" len="med"/>
                      <a:tailEnd type="none" w="med" len="med"/>
                    </a:lnL>
                    <a:lnR w="12700" cap="flat" cmpd="sng" algn="ctr">
                      <a:solidFill>
                        <a:schemeClr val="accent3">
                          <a:lumMod val="20000"/>
                          <a:lumOff val="80000"/>
                        </a:schemeClr>
                      </a:solidFill>
                      <a:prstDash val="solid"/>
                      <a:round/>
                      <a:headEnd type="none" w="med" len="med"/>
                      <a:tailEnd type="none" w="med" len="med"/>
                    </a:lnR>
                    <a:lnT w="12700" cap="flat" cmpd="sng" algn="ctr">
                      <a:solidFill>
                        <a:schemeClr val="accent3">
                          <a:lumMod val="20000"/>
                          <a:lumOff val="80000"/>
                        </a:schemeClr>
                      </a:solidFill>
                      <a:prstDash val="solid"/>
                      <a:round/>
                      <a:headEnd type="none" w="med" len="med"/>
                      <a:tailEnd type="none" w="med" len="med"/>
                    </a:lnT>
                    <a:lnB w="127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100" dirty="0" smtClean="0">
                          <a:solidFill>
                            <a:schemeClr val="tx1"/>
                          </a:solidFill>
                          <a:latin typeface="Arial" panose="020B0604020202020204" pitchFamily="34" charset="0"/>
                          <a:cs typeface="Arial" panose="020B0604020202020204" pitchFamily="34" charset="0"/>
                        </a:rPr>
                        <a:t>Декабрь 2019г.</a:t>
                      </a:r>
                    </a:p>
                  </a:txBody>
                  <a:tcPr marL="114300" marR="114300" marT="57150" marB="57150" anchor="ctr">
                    <a:lnL w="12700" cap="flat" cmpd="sng" algn="ctr">
                      <a:solidFill>
                        <a:schemeClr val="accent3">
                          <a:lumMod val="20000"/>
                          <a:lumOff val="80000"/>
                        </a:schemeClr>
                      </a:solidFill>
                      <a:prstDash val="solid"/>
                      <a:round/>
                      <a:headEnd type="none" w="med" len="med"/>
                      <a:tailEnd type="none" w="med" len="med"/>
                    </a:lnL>
                    <a:lnR w="12700" cap="flat" cmpd="sng" algn="ctr">
                      <a:solidFill>
                        <a:schemeClr val="accent3">
                          <a:lumMod val="20000"/>
                          <a:lumOff val="80000"/>
                        </a:schemeClr>
                      </a:solidFill>
                      <a:prstDash val="solid"/>
                      <a:round/>
                      <a:headEnd type="none" w="med" len="med"/>
                      <a:tailEnd type="none" w="med" len="med"/>
                    </a:lnR>
                    <a:lnT w="12700" cap="flat" cmpd="sng" algn="ctr">
                      <a:solidFill>
                        <a:schemeClr val="accent3">
                          <a:lumMod val="20000"/>
                          <a:lumOff val="80000"/>
                        </a:schemeClr>
                      </a:solidFill>
                      <a:prstDash val="solid"/>
                      <a:round/>
                      <a:headEnd type="none" w="med" len="med"/>
                      <a:tailEnd type="none" w="med" len="med"/>
                    </a:lnT>
                    <a:lnB w="127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100" dirty="0" smtClean="0">
                          <a:solidFill>
                            <a:schemeClr val="tx1"/>
                          </a:solidFill>
                          <a:latin typeface="Arial" panose="020B0604020202020204" pitchFamily="34" charset="0"/>
                          <a:cs typeface="Arial" panose="020B0604020202020204" pitchFamily="34" charset="0"/>
                        </a:rPr>
                        <a:t>ЦК Фонда</a:t>
                      </a:r>
                      <a:endParaRPr lang="ru-RU" sz="1100" dirty="0" smtClean="0">
                        <a:solidFill>
                          <a:schemeClr val="tx1"/>
                        </a:solidFill>
                        <a:latin typeface="Arial" panose="020B0604020202020204" pitchFamily="34" charset="0"/>
                        <a:cs typeface="Arial" panose="020B0604020202020204" pitchFamily="34" charset="0"/>
                      </a:endParaRPr>
                    </a:p>
                  </a:txBody>
                  <a:tcPr marL="114300" marR="114300" marT="57150" marB="57150" anchor="ctr">
                    <a:lnL w="12700" cap="flat" cmpd="sng" algn="ctr">
                      <a:solidFill>
                        <a:schemeClr val="accent3">
                          <a:lumMod val="20000"/>
                          <a:lumOff val="8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lumMod val="20000"/>
                          <a:lumOff val="80000"/>
                        </a:schemeClr>
                      </a:solidFill>
                      <a:prstDash val="solid"/>
                      <a:round/>
                      <a:headEnd type="none" w="med" len="med"/>
                      <a:tailEnd type="none" w="med" len="med"/>
                    </a:lnT>
                    <a:lnB w="127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r>
              <a:tr h="263801">
                <a:tc>
                  <a:txBody>
                    <a:bodyPr/>
                    <a:lstStyle/>
                    <a:p>
                      <a:r>
                        <a:rPr lang="ru-RU" sz="1100" dirty="0" smtClean="0">
                          <a:solidFill>
                            <a:schemeClr val="tx1"/>
                          </a:solidFill>
                          <a:latin typeface="Arial" panose="020B0604020202020204" pitchFamily="34" charset="0"/>
                          <a:cs typeface="Arial" panose="020B0604020202020204" pitchFamily="34" charset="0"/>
                        </a:rPr>
                        <a:t>4. Проведение</a:t>
                      </a:r>
                      <a:r>
                        <a:rPr lang="ru-RU" sz="1100" baseline="0" dirty="0" smtClean="0">
                          <a:solidFill>
                            <a:schemeClr val="tx1"/>
                          </a:solidFill>
                          <a:latin typeface="Arial" panose="020B0604020202020204" pitchFamily="34" charset="0"/>
                          <a:cs typeface="Arial" panose="020B0604020202020204" pitchFamily="34" charset="0"/>
                        </a:rPr>
                        <a:t> переговоров с ЭСО, прошедшими отбор, на уровне </a:t>
                      </a:r>
                      <a:r>
                        <a:rPr lang="ru-RU" sz="1100" baseline="0" dirty="0" smtClean="0">
                          <a:solidFill>
                            <a:schemeClr val="tx1"/>
                          </a:solidFill>
                          <a:latin typeface="Arial" panose="020B0604020202020204" pitchFamily="34" charset="0"/>
                          <a:cs typeface="Arial" panose="020B0604020202020204" pitchFamily="34" charset="0"/>
                        </a:rPr>
                        <a:t>Фонда</a:t>
                      </a:r>
                      <a:endParaRPr lang="ru-RU" sz="1100" dirty="0">
                        <a:solidFill>
                          <a:schemeClr val="tx1"/>
                        </a:solidFill>
                        <a:latin typeface="Arial" panose="020B0604020202020204" pitchFamily="34" charset="0"/>
                        <a:cs typeface="Arial" panose="020B0604020202020204" pitchFamily="34" charset="0"/>
                      </a:endParaRPr>
                    </a:p>
                  </a:txBody>
                  <a:tcPr marL="0" marR="114300" marT="57150" marB="57150" anchor="ctr">
                    <a:lnL w="12700" cap="flat" cmpd="sng" algn="ctr">
                      <a:noFill/>
                      <a:prstDash val="solid"/>
                      <a:round/>
                      <a:headEnd type="none" w="med" len="med"/>
                      <a:tailEnd type="none" w="med" len="med"/>
                    </a:lnL>
                    <a:lnR w="12700" cap="flat" cmpd="sng" algn="ctr">
                      <a:solidFill>
                        <a:schemeClr val="accent3">
                          <a:lumMod val="20000"/>
                          <a:lumOff val="80000"/>
                        </a:schemeClr>
                      </a:solidFill>
                      <a:prstDash val="solid"/>
                      <a:round/>
                      <a:headEnd type="none" w="med" len="med"/>
                      <a:tailEnd type="none" w="med" len="med"/>
                    </a:lnR>
                    <a:lnT w="12700" cap="flat" cmpd="sng" algn="ctr">
                      <a:solidFill>
                        <a:schemeClr val="accent3">
                          <a:lumMod val="20000"/>
                          <a:lumOff val="80000"/>
                        </a:schemeClr>
                      </a:solidFill>
                      <a:prstDash val="solid"/>
                      <a:round/>
                      <a:headEnd type="none" w="med" len="med"/>
                      <a:tailEnd type="none" w="med" len="med"/>
                    </a:lnT>
                    <a:lnB w="127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100" dirty="0" smtClean="0">
                          <a:solidFill>
                            <a:schemeClr val="tx1"/>
                          </a:solidFill>
                          <a:latin typeface="Arial" panose="020B0604020202020204" pitchFamily="34" charset="0"/>
                          <a:cs typeface="Arial" panose="020B0604020202020204" pitchFamily="34" charset="0"/>
                        </a:rPr>
                        <a:t>Декабрь 2019г.</a:t>
                      </a:r>
                    </a:p>
                  </a:txBody>
                  <a:tcPr marL="114300" marR="114300" marT="57150" marB="57150" anchor="ctr">
                    <a:lnL w="12700" cap="flat" cmpd="sng" algn="ctr">
                      <a:solidFill>
                        <a:schemeClr val="accent3">
                          <a:lumMod val="20000"/>
                          <a:lumOff val="80000"/>
                        </a:schemeClr>
                      </a:solidFill>
                      <a:prstDash val="solid"/>
                      <a:round/>
                      <a:headEnd type="none" w="med" len="med"/>
                      <a:tailEnd type="none" w="med" len="med"/>
                    </a:lnL>
                    <a:lnR w="12700" cap="flat" cmpd="sng" algn="ctr">
                      <a:solidFill>
                        <a:schemeClr val="accent3">
                          <a:lumMod val="20000"/>
                          <a:lumOff val="80000"/>
                        </a:schemeClr>
                      </a:solidFill>
                      <a:prstDash val="solid"/>
                      <a:round/>
                      <a:headEnd type="none" w="med" len="med"/>
                      <a:tailEnd type="none" w="med" len="med"/>
                    </a:lnR>
                    <a:lnT w="12700" cap="flat" cmpd="sng" algn="ctr">
                      <a:solidFill>
                        <a:schemeClr val="accent3">
                          <a:lumMod val="20000"/>
                          <a:lumOff val="80000"/>
                        </a:schemeClr>
                      </a:solidFill>
                      <a:prstDash val="solid"/>
                      <a:round/>
                      <a:headEnd type="none" w="med" len="med"/>
                      <a:tailEnd type="none" w="med" len="med"/>
                    </a:lnT>
                    <a:lnB w="127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100" dirty="0" smtClean="0">
                          <a:solidFill>
                            <a:schemeClr val="tx1"/>
                          </a:solidFill>
                          <a:latin typeface="Arial" panose="020B0604020202020204" pitchFamily="34" charset="0"/>
                          <a:cs typeface="Arial" panose="020B0604020202020204" pitchFamily="34" charset="0"/>
                        </a:rPr>
                        <a:t>Фонд, ЦК Фонда</a:t>
                      </a:r>
                      <a:endParaRPr lang="ru-RU" sz="1100" dirty="0" smtClean="0">
                        <a:solidFill>
                          <a:schemeClr val="tx1"/>
                        </a:solidFill>
                        <a:latin typeface="Arial" panose="020B0604020202020204" pitchFamily="34" charset="0"/>
                        <a:cs typeface="Arial" panose="020B0604020202020204" pitchFamily="34" charset="0"/>
                      </a:endParaRPr>
                    </a:p>
                  </a:txBody>
                  <a:tcPr marL="114300" marR="114300" marT="57150" marB="57150" anchor="ctr">
                    <a:lnL w="12700" cap="flat" cmpd="sng" algn="ctr">
                      <a:solidFill>
                        <a:schemeClr val="accent3">
                          <a:lumMod val="20000"/>
                          <a:lumOff val="8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lumMod val="20000"/>
                          <a:lumOff val="80000"/>
                        </a:schemeClr>
                      </a:solidFill>
                      <a:prstDash val="solid"/>
                      <a:round/>
                      <a:headEnd type="none" w="med" len="med"/>
                      <a:tailEnd type="none" w="med" len="med"/>
                    </a:lnT>
                    <a:lnB w="127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r>
              <a:tr h="263801">
                <a:tc>
                  <a:txBody>
                    <a:bodyPr/>
                    <a:lstStyle/>
                    <a:p>
                      <a:r>
                        <a:rPr lang="ru-RU" sz="1100" dirty="0" smtClean="0">
                          <a:solidFill>
                            <a:schemeClr val="tx1"/>
                          </a:solidFill>
                          <a:latin typeface="Arial" panose="020B0604020202020204" pitchFamily="34" charset="0"/>
                          <a:cs typeface="Arial" panose="020B0604020202020204" pitchFamily="34" charset="0"/>
                        </a:rPr>
                        <a:t>5. Заключение договоров о закупках на поставку ЭЭ на 2020 год согласно</a:t>
                      </a:r>
                      <a:r>
                        <a:rPr lang="ru-RU" sz="1100" baseline="0" dirty="0" smtClean="0">
                          <a:solidFill>
                            <a:schemeClr val="tx1"/>
                          </a:solidFill>
                          <a:latin typeface="Arial" panose="020B0604020202020204" pitchFamily="34" charset="0"/>
                          <a:cs typeface="Arial" panose="020B0604020202020204" pitchFamily="34" charset="0"/>
                        </a:rPr>
                        <a:t> типовых условий договоров</a:t>
                      </a:r>
                      <a:endParaRPr lang="ru-RU" sz="1100" dirty="0">
                        <a:solidFill>
                          <a:schemeClr val="tx1"/>
                        </a:solidFill>
                        <a:latin typeface="Arial" panose="020B0604020202020204" pitchFamily="34" charset="0"/>
                        <a:cs typeface="Arial" panose="020B0604020202020204" pitchFamily="34" charset="0"/>
                      </a:endParaRPr>
                    </a:p>
                  </a:txBody>
                  <a:tcPr marL="0" marR="114300" marT="57150" marB="57150" anchor="ctr">
                    <a:lnL w="12700" cap="flat" cmpd="sng" algn="ctr">
                      <a:noFill/>
                      <a:prstDash val="solid"/>
                      <a:round/>
                      <a:headEnd type="none" w="med" len="med"/>
                      <a:tailEnd type="none" w="med" len="med"/>
                    </a:lnL>
                    <a:lnR w="12700" cap="flat" cmpd="sng" algn="ctr">
                      <a:solidFill>
                        <a:schemeClr val="accent3">
                          <a:lumMod val="20000"/>
                          <a:lumOff val="80000"/>
                        </a:schemeClr>
                      </a:solidFill>
                      <a:prstDash val="solid"/>
                      <a:round/>
                      <a:headEnd type="none" w="med" len="med"/>
                      <a:tailEnd type="none" w="med" len="med"/>
                    </a:lnR>
                    <a:lnT w="12700" cap="flat" cmpd="sng" algn="ctr">
                      <a:solidFill>
                        <a:schemeClr val="accent3">
                          <a:lumMod val="20000"/>
                          <a:lumOff val="80000"/>
                        </a:schemeClr>
                      </a:solidFill>
                      <a:prstDash val="solid"/>
                      <a:round/>
                      <a:headEnd type="none" w="med" len="med"/>
                      <a:tailEnd type="none" w="med" len="med"/>
                    </a:lnT>
                    <a:lnB w="127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100" dirty="0" smtClean="0">
                          <a:solidFill>
                            <a:schemeClr val="tx1"/>
                          </a:solidFill>
                          <a:latin typeface="Arial" panose="020B0604020202020204" pitchFamily="34" charset="0"/>
                          <a:cs typeface="Arial" panose="020B0604020202020204" pitchFamily="34" charset="0"/>
                        </a:rPr>
                        <a:t>Декабрь 2019г., Январь 2020 г.</a:t>
                      </a:r>
                    </a:p>
                  </a:txBody>
                  <a:tcPr marL="114300" marR="114300" marT="57150" marB="57150" anchor="ctr">
                    <a:lnL w="12700" cap="flat" cmpd="sng" algn="ctr">
                      <a:solidFill>
                        <a:schemeClr val="accent3">
                          <a:lumMod val="20000"/>
                          <a:lumOff val="80000"/>
                        </a:schemeClr>
                      </a:solidFill>
                      <a:prstDash val="solid"/>
                      <a:round/>
                      <a:headEnd type="none" w="med" len="med"/>
                      <a:tailEnd type="none" w="med" len="med"/>
                    </a:lnL>
                    <a:lnR w="12700" cap="flat" cmpd="sng" algn="ctr">
                      <a:solidFill>
                        <a:schemeClr val="accent3">
                          <a:lumMod val="20000"/>
                          <a:lumOff val="80000"/>
                        </a:schemeClr>
                      </a:solidFill>
                      <a:prstDash val="solid"/>
                      <a:round/>
                      <a:headEnd type="none" w="med" len="med"/>
                      <a:tailEnd type="none" w="med" len="med"/>
                    </a:lnR>
                    <a:lnT w="12700" cap="flat" cmpd="sng" algn="ctr">
                      <a:solidFill>
                        <a:schemeClr val="accent3">
                          <a:lumMod val="20000"/>
                          <a:lumOff val="80000"/>
                        </a:schemeClr>
                      </a:solidFill>
                      <a:prstDash val="solid"/>
                      <a:round/>
                      <a:headEnd type="none" w="med" len="med"/>
                      <a:tailEnd type="none" w="med" len="med"/>
                    </a:lnT>
                    <a:lnB w="127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100" dirty="0" smtClean="0">
                          <a:solidFill>
                            <a:schemeClr val="tx1"/>
                          </a:solidFill>
                          <a:latin typeface="Arial" panose="020B0604020202020204" pitchFamily="34" charset="0"/>
                          <a:cs typeface="Arial" panose="020B0604020202020204" pitchFamily="34" charset="0"/>
                        </a:rPr>
                        <a:t>ДЗО Фонда</a:t>
                      </a:r>
                    </a:p>
                  </a:txBody>
                  <a:tcPr marL="114300" marR="114300" marT="57150" marB="57150" anchor="ctr">
                    <a:lnL w="12700" cap="flat" cmpd="sng" algn="ctr">
                      <a:solidFill>
                        <a:schemeClr val="accent3">
                          <a:lumMod val="20000"/>
                          <a:lumOff val="8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lumMod val="20000"/>
                          <a:lumOff val="80000"/>
                        </a:schemeClr>
                      </a:solidFill>
                      <a:prstDash val="solid"/>
                      <a:round/>
                      <a:headEnd type="none" w="med" len="med"/>
                      <a:tailEnd type="none" w="med" len="med"/>
                    </a:lnT>
                    <a:lnB w="127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r>
              <a:tr h="263801">
                <a:tc>
                  <a:txBody>
                    <a:bodyPr/>
                    <a:lstStyle/>
                    <a:p>
                      <a:r>
                        <a:rPr lang="ru-RU" sz="1100" dirty="0" smtClean="0">
                          <a:solidFill>
                            <a:schemeClr val="tx1"/>
                          </a:solidFill>
                          <a:latin typeface="Arial" panose="020B0604020202020204" pitchFamily="34" charset="0"/>
                          <a:cs typeface="Arial" panose="020B0604020202020204" pitchFamily="34" charset="0"/>
                        </a:rPr>
                        <a:t>6. Мониторинг заключения договоров о закупках</a:t>
                      </a:r>
                      <a:r>
                        <a:rPr lang="ru-RU" sz="1100" baseline="0" dirty="0" smtClean="0">
                          <a:solidFill>
                            <a:schemeClr val="tx1"/>
                          </a:solidFill>
                          <a:latin typeface="Arial" panose="020B0604020202020204" pitchFamily="34" charset="0"/>
                          <a:cs typeface="Arial" panose="020B0604020202020204" pitchFamily="34" charset="0"/>
                        </a:rPr>
                        <a:t> согласно отчетности ЦК Фонда</a:t>
                      </a:r>
                      <a:endParaRPr lang="ru-RU" sz="1100" dirty="0">
                        <a:solidFill>
                          <a:schemeClr val="tx1"/>
                        </a:solidFill>
                        <a:latin typeface="Arial" panose="020B0604020202020204" pitchFamily="34" charset="0"/>
                        <a:cs typeface="Arial" panose="020B0604020202020204" pitchFamily="34" charset="0"/>
                      </a:endParaRPr>
                    </a:p>
                  </a:txBody>
                  <a:tcPr marL="0" marR="114300" marT="57150" marB="57150" anchor="ctr">
                    <a:lnL w="12700" cap="flat" cmpd="sng" algn="ctr">
                      <a:noFill/>
                      <a:prstDash val="solid"/>
                      <a:round/>
                      <a:headEnd type="none" w="med" len="med"/>
                      <a:tailEnd type="none" w="med" len="med"/>
                    </a:lnL>
                    <a:lnR w="12700" cap="flat" cmpd="sng" algn="ctr">
                      <a:solidFill>
                        <a:schemeClr val="accent3">
                          <a:lumMod val="20000"/>
                          <a:lumOff val="80000"/>
                        </a:schemeClr>
                      </a:solidFill>
                      <a:prstDash val="solid"/>
                      <a:round/>
                      <a:headEnd type="none" w="med" len="med"/>
                      <a:tailEnd type="none" w="med" len="med"/>
                    </a:lnR>
                    <a:lnT w="12700" cap="flat" cmpd="sng" algn="ctr">
                      <a:solidFill>
                        <a:schemeClr val="accent3">
                          <a:lumMod val="20000"/>
                          <a:lumOff val="80000"/>
                        </a:schemeClr>
                      </a:solidFill>
                      <a:prstDash val="solid"/>
                      <a:round/>
                      <a:headEnd type="none" w="med" len="med"/>
                      <a:tailEnd type="none" w="med" len="med"/>
                    </a:lnT>
                    <a:lnB w="127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100" dirty="0" smtClean="0">
                          <a:solidFill>
                            <a:schemeClr val="tx1"/>
                          </a:solidFill>
                          <a:latin typeface="Arial" panose="020B0604020202020204" pitchFamily="34" charset="0"/>
                          <a:cs typeface="Arial" panose="020B0604020202020204" pitchFamily="34" charset="0"/>
                        </a:rPr>
                        <a:t>В течение года</a:t>
                      </a:r>
                    </a:p>
                  </a:txBody>
                  <a:tcPr marL="114300" marR="114300" marT="57150" marB="57150" anchor="ctr">
                    <a:lnL w="12700" cap="flat" cmpd="sng" algn="ctr">
                      <a:solidFill>
                        <a:schemeClr val="accent3">
                          <a:lumMod val="20000"/>
                          <a:lumOff val="80000"/>
                        </a:schemeClr>
                      </a:solidFill>
                      <a:prstDash val="solid"/>
                      <a:round/>
                      <a:headEnd type="none" w="med" len="med"/>
                      <a:tailEnd type="none" w="med" len="med"/>
                    </a:lnL>
                    <a:lnR w="12700" cap="flat" cmpd="sng" algn="ctr">
                      <a:solidFill>
                        <a:schemeClr val="accent3">
                          <a:lumMod val="20000"/>
                          <a:lumOff val="80000"/>
                        </a:schemeClr>
                      </a:solidFill>
                      <a:prstDash val="solid"/>
                      <a:round/>
                      <a:headEnd type="none" w="med" len="med"/>
                      <a:tailEnd type="none" w="med" len="med"/>
                    </a:lnR>
                    <a:lnT w="12700" cap="flat" cmpd="sng" algn="ctr">
                      <a:solidFill>
                        <a:schemeClr val="accent3">
                          <a:lumMod val="20000"/>
                          <a:lumOff val="80000"/>
                        </a:schemeClr>
                      </a:solidFill>
                      <a:prstDash val="solid"/>
                      <a:round/>
                      <a:headEnd type="none" w="med" len="med"/>
                      <a:tailEnd type="none" w="med" len="med"/>
                    </a:lnT>
                    <a:lnB w="127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100" dirty="0" smtClean="0">
                          <a:solidFill>
                            <a:schemeClr val="tx1"/>
                          </a:solidFill>
                          <a:latin typeface="Arial" panose="020B0604020202020204" pitchFamily="34" charset="0"/>
                          <a:cs typeface="Arial" panose="020B0604020202020204" pitchFamily="34" charset="0"/>
                        </a:rPr>
                        <a:t>ЦК Фонда,</a:t>
                      </a:r>
                      <a:r>
                        <a:rPr lang="ru-RU" sz="1100" baseline="0" dirty="0" smtClean="0">
                          <a:solidFill>
                            <a:schemeClr val="tx1"/>
                          </a:solidFill>
                          <a:latin typeface="Arial" panose="020B0604020202020204" pitchFamily="34" charset="0"/>
                          <a:cs typeface="Arial" panose="020B0604020202020204" pitchFamily="34" charset="0"/>
                        </a:rPr>
                        <a:t> </a:t>
                      </a:r>
                      <a:r>
                        <a:rPr lang="ru-RU" sz="1100" dirty="0" smtClean="0">
                          <a:solidFill>
                            <a:schemeClr val="tx1"/>
                          </a:solidFill>
                          <a:latin typeface="Arial" panose="020B0604020202020204" pitchFamily="34" charset="0"/>
                          <a:cs typeface="Arial" panose="020B0604020202020204" pitchFamily="34" charset="0"/>
                        </a:rPr>
                        <a:t>ПК Фонда</a:t>
                      </a:r>
                    </a:p>
                  </a:txBody>
                  <a:tcPr marL="114300" marR="114300" marT="57150" marB="57150" anchor="ctr">
                    <a:lnL w="12700" cap="flat" cmpd="sng" algn="ctr">
                      <a:solidFill>
                        <a:schemeClr val="accent3">
                          <a:lumMod val="20000"/>
                          <a:lumOff val="8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lumMod val="20000"/>
                          <a:lumOff val="80000"/>
                        </a:schemeClr>
                      </a:solidFill>
                      <a:prstDash val="solid"/>
                      <a:round/>
                      <a:headEnd type="none" w="med" len="med"/>
                      <a:tailEnd type="none" w="med" len="med"/>
                    </a:lnT>
                    <a:lnB w="127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r>
              <a:tr h="678703">
                <a:tc>
                  <a:txBody>
                    <a:bodyPr/>
                    <a:lstStyle/>
                    <a:p>
                      <a:r>
                        <a:rPr lang="ru-RU" sz="1100" dirty="0" smtClean="0">
                          <a:solidFill>
                            <a:schemeClr val="tx1"/>
                          </a:solidFill>
                          <a:latin typeface="Arial" panose="020B0604020202020204" pitchFamily="34" charset="0"/>
                          <a:cs typeface="Arial" panose="020B0604020202020204" pitchFamily="34" charset="0"/>
                        </a:rPr>
                        <a:t>7. Направление запроса в АО «КОРЭМ» и АО «</a:t>
                      </a:r>
                      <a:r>
                        <a:rPr lang="ru-RU" sz="1100" dirty="0" err="1" smtClean="0">
                          <a:solidFill>
                            <a:schemeClr val="tx1"/>
                          </a:solidFill>
                          <a:latin typeface="Arial" panose="020B0604020202020204" pitchFamily="34" charset="0"/>
                          <a:cs typeface="Arial" panose="020B0604020202020204" pitchFamily="34" charset="0"/>
                        </a:rPr>
                        <a:t>Самрук</a:t>
                      </a:r>
                      <a:r>
                        <a:rPr lang="ru-RU" sz="1100" dirty="0" smtClean="0">
                          <a:solidFill>
                            <a:schemeClr val="tx1"/>
                          </a:solidFill>
                          <a:latin typeface="Arial" panose="020B0604020202020204" pitchFamily="34" charset="0"/>
                          <a:cs typeface="Arial" panose="020B0604020202020204" pitchFamily="34" charset="0"/>
                        </a:rPr>
                        <a:t>-Энерго» о реализации ЭЭ, а также в РФЦ КЕГОК о предоставлении</a:t>
                      </a:r>
                      <a:r>
                        <a:rPr lang="ru-RU" sz="1100" baseline="0" dirty="0" smtClean="0">
                          <a:solidFill>
                            <a:schemeClr val="tx1"/>
                          </a:solidFill>
                          <a:latin typeface="Arial" panose="020B0604020202020204" pitchFamily="34" charset="0"/>
                          <a:cs typeface="Arial" panose="020B0604020202020204" pitchFamily="34" charset="0"/>
                        </a:rPr>
                        <a:t> соответствующей</a:t>
                      </a:r>
                      <a:r>
                        <a:rPr lang="ru-RU" sz="1100" dirty="0" smtClean="0">
                          <a:solidFill>
                            <a:schemeClr val="tx1"/>
                          </a:solidFill>
                          <a:latin typeface="Arial" panose="020B0604020202020204" pitchFamily="34" charset="0"/>
                          <a:cs typeface="Arial" panose="020B0604020202020204" pitchFamily="34" charset="0"/>
                        </a:rPr>
                        <a:t> информации с целью расчета и контроля тарифа</a:t>
                      </a:r>
                      <a:r>
                        <a:rPr lang="ru-RU" sz="1100" baseline="0" dirty="0" smtClean="0">
                          <a:solidFill>
                            <a:schemeClr val="tx1"/>
                          </a:solidFill>
                          <a:latin typeface="Arial" panose="020B0604020202020204" pitchFamily="34" charset="0"/>
                          <a:cs typeface="Arial" panose="020B0604020202020204" pitchFamily="34" charset="0"/>
                        </a:rPr>
                        <a:t> на рынке мощности и цены к </a:t>
                      </a:r>
                      <a:r>
                        <a:rPr lang="ru-RU" sz="1100" baseline="0" dirty="0" err="1" smtClean="0">
                          <a:solidFill>
                            <a:schemeClr val="tx1"/>
                          </a:solidFill>
                          <a:latin typeface="Arial" panose="020B0604020202020204" pitchFamily="34" charset="0"/>
                          <a:cs typeface="Arial" panose="020B0604020202020204" pitchFamily="34" charset="0"/>
                        </a:rPr>
                        <a:t>энергоисточника</a:t>
                      </a:r>
                      <a:r>
                        <a:rPr lang="ru-RU" sz="1100" baseline="0" dirty="0" smtClean="0">
                          <a:solidFill>
                            <a:schemeClr val="tx1"/>
                          </a:solidFill>
                          <a:latin typeface="Arial" panose="020B0604020202020204" pitchFamily="34" charset="0"/>
                          <a:cs typeface="Arial" panose="020B0604020202020204" pitchFamily="34" charset="0"/>
                        </a:rPr>
                        <a:t> согласно приведенных в Стратегии формулами</a:t>
                      </a:r>
                      <a:endParaRPr lang="ru-RU" sz="1100" dirty="0">
                        <a:solidFill>
                          <a:schemeClr val="tx1"/>
                        </a:solidFill>
                        <a:latin typeface="Arial" panose="020B0604020202020204" pitchFamily="34" charset="0"/>
                        <a:cs typeface="Arial" panose="020B0604020202020204" pitchFamily="34" charset="0"/>
                      </a:endParaRPr>
                    </a:p>
                  </a:txBody>
                  <a:tcPr marL="0" marR="114300" marT="57150" marB="57150" anchor="ctr">
                    <a:lnL w="12700" cap="flat" cmpd="sng" algn="ctr">
                      <a:noFill/>
                      <a:prstDash val="solid"/>
                      <a:round/>
                      <a:headEnd type="none" w="med" len="med"/>
                      <a:tailEnd type="none" w="med" len="med"/>
                    </a:lnL>
                    <a:lnR w="12700" cap="flat" cmpd="sng" algn="ctr">
                      <a:solidFill>
                        <a:schemeClr val="accent3">
                          <a:lumMod val="20000"/>
                          <a:lumOff val="80000"/>
                        </a:schemeClr>
                      </a:solidFill>
                      <a:prstDash val="solid"/>
                      <a:round/>
                      <a:headEnd type="none" w="med" len="med"/>
                      <a:tailEnd type="none" w="med" len="med"/>
                    </a:lnR>
                    <a:lnT w="12700" cap="flat" cmpd="sng" algn="ctr">
                      <a:solidFill>
                        <a:schemeClr val="accent3">
                          <a:lumMod val="20000"/>
                          <a:lumOff val="80000"/>
                        </a:schemeClr>
                      </a:solidFill>
                      <a:prstDash val="solid"/>
                      <a:round/>
                      <a:headEnd type="none" w="med" len="med"/>
                      <a:tailEnd type="none" w="med" len="med"/>
                    </a:lnT>
                    <a:lnB w="127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100" dirty="0" smtClean="0">
                          <a:solidFill>
                            <a:schemeClr val="tx1"/>
                          </a:solidFill>
                          <a:latin typeface="Arial" panose="020B0604020202020204" pitchFamily="34" charset="0"/>
                          <a:cs typeface="Arial" panose="020B0604020202020204" pitchFamily="34" charset="0"/>
                        </a:rPr>
                        <a:t>Январь</a:t>
                      </a:r>
                      <a:r>
                        <a:rPr lang="ru-RU" sz="1100" baseline="0" dirty="0" smtClean="0">
                          <a:solidFill>
                            <a:schemeClr val="tx1"/>
                          </a:solidFill>
                          <a:latin typeface="Arial" panose="020B0604020202020204" pitchFamily="34" charset="0"/>
                          <a:cs typeface="Arial" panose="020B0604020202020204" pitchFamily="34" charset="0"/>
                        </a:rPr>
                        <a:t> 2020 г</a:t>
                      </a:r>
                      <a:r>
                        <a:rPr lang="ru-RU" sz="1100" dirty="0" smtClean="0">
                          <a:solidFill>
                            <a:schemeClr val="tx1"/>
                          </a:solidFill>
                          <a:latin typeface="Arial" panose="020B0604020202020204" pitchFamily="34" charset="0"/>
                          <a:cs typeface="Arial" panose="020B0604020202020204" pitchFamily="34" charset="0"/>
                        </a:rPr>
                        <a:t>.</a:t>
                      </a:r>
                    </a:p>
                  </a:txBody>
                  <a:tcPr marL="114300" marR="114300" marT="57150" marB="57150" anchor="ctr">
                    <a:lnL w="12700" cap="flat" cmpd="sng" algn="ctr">
                      <a:solidFill>
                        <a:schemeClr val="accent3">
                          <a:lumMod val="20000"/>
                          <a:lumOff val="80000"/>
                        </a:schemeClr>
                      </a:solidFill>
                      <a:prstDash val="solid"/>
                      <a:round/>
                      <a:headEnd type="none" w="med" len="med"/>
                      <a:tailEnd type="none" w="med" len="med"/>
                    </a:lnL>
                    <a:lnR w="12700" cap="flat" cmpd="sng" algn="ctr">
                      <a:solidFill>
                        <a:schemeClr val="accent3">
                          <a:lumMod val="20000"/>
                          <a:lumOff val="80000"/>
                        </a:schemeClr>
                      </a:solidFill>
                      <a:prstDash val="solid"/>
                      <a:round/>
                      <a:headEnd type="none" w="med" len="med"/>
                      <a:tailEnd type="none" w="med" len="med"/>
                    </a:lnR>
                    <a:lnT w="12700" cap="flat" cmpd="sng" algn="ctr">
                      <a:solidFill>
                        <a:schemeClr val="accent3">
                          <a:lumMod val="20000"/>
                          <a:lumOff val="80000"/>
                        </a:schemeClr>
                      </a:solidFill>
                      <a:prstDash val="solid"/>
                      <a:round/>
                      <a:headEnd type="none" w="med" len="med"/>
                      <a:tailEnd type="none" w="med" len="med"/>
                    </a:lnT>
                    <a:lnB w="127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100" dirty="0" smtClean="0">
                          <a:solidFill>
                            <a:schemeClr val="tx1"/>
                          </a:solidFill>
                          <a:latin typeface="Arial" panose="020B0604020202020204" pitchFamily="34" charset="0"/>
                          <a:cs typeface="Arial" panose="020B0604020202020204" pitchFamily="34" charset="0"/>
                        </a:rPr>
                        <a:t>Фонд, ЦК Фонда</a:t>
                      </a:r>
                    </a:p>
                  </a:txBody>
                  <a:tcPr marL="114300" marR="114300" marT="57150" marB="57150" anchor="ctr">
                    <a:lnL w="12700" cap="flat" cmpd="sng" algn="ctr">
                      <a:solidFill>
                        <a:schemeClr val="accent3">
                          <a:lumMod val="20000"/>
                          <a:lumOff val="8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lumMod val="20000"/>
                          <a:lumOff val="80000"/>
                        </a:schemeClr>
                      </a:solidFill>
                      <a:prstDash val="solid"/>
                      <a:round/>
                      <a:headEnd type="none" w="med" len="med"/>
                      <a:tailEnd type="none" w="med" len="med"/>
                    </a:lnT>
                    <a:lnB w="127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r>
              <a:tr h="408456">
                <a:tc>
                  <a:txBody>
                    <a:bodyPr/>
                    <a:lstStyle/>
                    <a:p>
                      <a:pPr marL="0" algn="l" defTabSz="914400" rtl="0" eaLnBrk="1" latinLnBrk="0" hangingPunct="1"/>
                      <a:r>
                        <a:rPr lang="ru-RU" sz="1100" kern="1200" dirty="0" smtClean="0">
                          <a:solidFill>
                            <a:schemeClr val="tx1"/>
                          </a:solidFill>
                          <a:latin typeface="Arial" panose="020B0604020202020204" pitchFamily="34" charset="0"/>
                          <a:ea typeface="+mn-ea"/>
                          <a:cs typeface="Arial" panose="020B0604020202020204" pitchFamily="34" charset="0"/>
                        </a:rPr>
                        <a:t>8. Предоставление отчетности</a:t>
                      </a:r>
                      <a:r>
                        <a:rPr lang="ru-RU" sz="1100" kern="1200" baseline="0" dirty="0" smtClean="0">
                          <a:solidFill>
                            <a:schemeClr val="tx1"/>
                          </a:solidFill>
                          <a:latin typeface="Arial" panose="020B0604020202020204" pitchFamily="34" charset="0"/>
                          <a:ea typeface="+mn-ea"/>
                          <a:cs typeface="Arial" panose="020B0604020202020204" pitchFamily="34" charset="0"/>
                        </a:rPr>
                        <a:t> согласно поручения Фонда </a:t>
                      </a:r>
                      <a:r>
                        <a:rPr lang="ru-RU" sz="1100" dirty="0" smtClean="0">
                          <a:solidFill>
                            <a:schemeClr val="tx1"/>
                          </a:solidFill>
                          <a:latin typeface="Arial" panose="020B0604020202020204" pitchFamily="34" charset="0"/>
                          <a:cs typeface="Arial" panose="020B0604020202020204" pitchFamily="34" charset="0"/>
                        </a:rPr>
                        <a:t>АО «КОРЭМ» и АО «</a:t>
                      </a:r>
                      <a:r>
                        <a:rPr lang="ru-RU" sz="1100" dirty="0" err="1" smtClean="0">
                          <a:solidFill>
                            <a:schemeClr val="tx1"/>
                          </a:solidFill>
                          <a:latin typeface="Arial" panose="020B0604020202020204" pitchFamily="34" charset="0"/>
                          <a:cs typeface="Arial" panose="020B0604020202020204" pitchFamily="34" charset="0"/>
                        </a:rPr>
                        <a:t>Самрук</a:t>
                      </a:r>
                      <a:r>
                        <a:rPr lang="ru-RU" sz="1100" dirty="0" smtClean="0">
                          <a:solidFill>
                            <a:schemeClr val="tx1"/>
                          </a:solidFill>
                          <a:latin typeface="Arial" panose="020B0604020202020204" pitchFamily="34" charset="0"/>
                          <a:cs typeface="Arial" panose="020B0604020202020204" pitchFamily="34" charset="0"/>
                        </a:rPr>
                        <a:t>-Энерго» </a:t>
                      </a:r>
                      <a:endParaRPr lang="ru-RU" sz="1100" kern="1200" dirty="0">
                        <a:solidFill>
                          <a:schemeClr val="tx1"/>
                        </a:solidFill>
                        <a:latin typeface="Arial" panose="020B0604020202020204" pitchFamily="34" charset="0"/>
                        <a:ea typeface="+mn-ea"/>
                        <a:cs typeface="Arial" panose="020B0604020202020204" pitchFamily="34" charset="0"/>
                      </a:endParaRPr>
                    </a:p>
                  </a:txBody>
                  <a:tcPr marL="0" marR="114300" marT="57150" marB="57150" anchor="ctr">
                    <a:lnL w="12700" cap="flat" cmpd="sng" algn="ctr">
                      <a:noFill/>
                      <a:prstDash val="solid"/>
                      <a:round/>
                      <a:headEnd type="none" w="med" len="med"/>
                      <a:tailEnd type="none" w="med" len="med"/>
                    </a:lnL>
                    <a:lnR w="12700" cap="flat" cmpd="sng" algn="ctr">
                      <a:solidFill>
                        <a:schemeClr val="accent3">
                          <a:lumMod val="20000"/>
                          <a:lumOff val="80000"/>
                        </a:schemeClr>
                      </a:solidFill>
                      <a:prstDash val="solid"/>
                      <a:round/>
                      <a:headEnd type="none" w="med" len="med"/>
                      <a:tailEnd type="none" w="med" len="med"/>
                    </a:lnR>
                    <a:lnT w="12700" cap="flat" cmpd="sng" algn="ctr">
                      <a:solidFill>
                        <a:schemeClr val="accent3">
                          <a:lumMod val="20000"/>
                          <a:lumOff val="80000"/>
                        </a:schemeClr>
                      </a:solidFill>
                      <a:prstDash val="solid"/>
                      <a:round/>
                      <a:headEnd type="none" w="med" len="med"/>
                      <a:tailEnd type="none" w="med" len="med"/>
                    </a:lnT>
                    <a:lnB w="127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100" kern="1200" dirty="0" smtClean="0">
                          <a:solidFill>
                            <a:schemeClr val="tx1"/>
                          </a:solidFill>
                          <a:latin typeface="Arial" panose="020B0604020202020204" pitchFamily="34" charset="0"/>
                          <a:ea typeface="+mn-ea"/>
                          <a:cs typeface="Arial" panose="020B0604020202020204" pitchFamily="34" charset="0"/>
                        </a:rPr>
                        <a:t>Ежемесячно</a:t>
                      </a:r>
                      <a:endParaRPr lang="ru-RU" sz="1100" kern="1200" dirty="0">
                        <a:solidFill>
                          <a:schemeClr val="tx1"/>
                        </a:solidFill>
                        <a:latin typeface="Arial" panose="020B0604020202020204" pitchFamily="34" charset="0"/>
                        <a:ea typeface="+mn-ea"/>
                        <a:cs typeface="Arial" panose="020B0604020202020204" pitchFamily="34" charset="0"/>
                      </a:endParaRPr>
                    </a:p>
                  </a:txBody>
                  <a:tcPr marL="114300" marR="114300" marT="57150" marB="57150" anchor="ctr">
                    <a:lnL w="12700" cap="flat" cmpd="sng" algn="ctr">
                      <a:solidFill>
                        <a:schemeClr val="accent3">
                          <a:lumMod val="20000"/>
                          <a:lumOff val="80000"/>
                        </a:schemeClr>
                      </a:solidFill>
                      <a:prstDash val="solid"/>
                      <a:round/>
                      <a:headEnd type="none" w="med" len="med"/>
                      <a:tailEnd type="none" w="med" len="med"/>
                    </a:lnL>
                    <a:lnR w="12700" cap="flat" cmpd="sng" algn="ctr">
                      <a:solidFill>
                        <a:schemeClr val="accent3">
                          <a:lumMod val="20000"/>
                          <a:lumOff val="80000"/>
                        </a:schemeClr>
                      </a:solidFill>
                      <a:prstDash val="solid"/>
                      <a:round/>
                      <a:headEnd type="none" w="med" len="med"/>
                      <a:tailEnd type="none" w="med" len="med"/>
                    </a:lnR>
                    <a:lnT w="12700" cap="flat" cmpd="sng" algn="ctr">
                      <a:solidFill>
                        <a:schemeClr val="accent3">
                          <a:lumMod val="20000"/>
                          <a:lumOff val="80000"/>
                        </a:schemeClr>
                      </a:solidFill>
                      <a:prstDash val="solid"/>
                      <a:round/>
                      <a:headEnd type="none" w="med" len="med"/>
                      <a:tailEnd type="none" w="med" len="med"/>
                    </a:lnT>
                    <a:lnB w="127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100" kern="1200" dirty="0" smtClean="0">
                          <a:solidFill>
                            <a:schemeClr val="tx1"/>
                          </a:solidFill>
                          <a:latin typeface="Arial" panose="020B0604020202020204" pitchFamily="34" charset="0"/>
                          <a:ea typeface="+mn-ea"/>
                          <a:cs typeface="Arial" panose="020B0604020202020204" pitchFamily="34" charset="0"/>
                        </a:rPr>
                        <a:t>АО «КОРЭМ», </a:t>
                      </a:r>
                    </a:p>
                    <a:p>
                      <a:pPr marL="0" marR="0" indent="0" algn="l" defTabSz="914400" rtl="0" eaLnBrk="1" fontAlgn="auto" latinLnBrk="0" hangingPunct="1">
                        <a:lnSpc>
                          <a:spcPct val="100000"/>
                        </a:lnSpc>
                        <a:spcBef>
                          <a:spcPts val="0"/>
                        </a:spcBef>
                        <a:spcAft>
                          <a:spcPts val="0"/>
                        </a:spcAft>
                        <a:buClrTx/>
                        <a:buSzTx/>
                        <a:buFontTx/>
                        <a:buNone/>
                        <a:tabLst/>
                        <a:defRPr/>
                      </a:pPr>
                      <a:r>
                        <a:rPr lang="ru-RU" sz="1100" kern="1200" dirty="0" smtClean="0">
                          <a:solidFill>
                            <a:schemeClr val="tx1"/>
                          </a:solidFill>
                          <a:latin typeface="Arial" panose="020B0604020202020204" pitchFamily="34" charset="0"/>
                          <a:ea typeface="+mn-ea"/>
                          <a:cs typeface="Arial" panose="020B0604020202020204" pitchFamily="34" charset="0"/>
                        </a:rPr>
                        <a:t>АО «</a:t>
                      </a:r>
                      <a:r>
                        <a:rPr lang="ru-RU" sz="1100" kern="1200" dirty="0" err="1" smtClean="0">
                          <a:solidFill>
                            <a:schemeClr val="tx1"/>
                          </a:solidFill>
                          <a:latin typeface="Arial" panose="020B0604020202020204" pitchFamily="34" charset="0"/>
                          <a:ea typeface="+mn-ea"/>
                          <a:cs typeface="Arial" panose="020B0604020202020204" pitchFamily="34" charset="0"/>
                        </a:rPr>
                        <a:t>Самрук</a:t>
                      </a:r>
                      <a:r>
                        <a:rPr lang="ru-RU" sz="1100" kern="1200" dirty="0" smtClean="0">
                          <a:solidFill>
                            <a:schemeClr val="tx1"/>
                          </a:solidFill>
                          <a:latin typeface="Arial" panose="020B0604020202020204" pitchFamily="34" charset="0"/>
                          <a:ea typeface="+mn-ea"/>
                          <a:cs typeface="Arial" panose="020B0604020202020204" pitchFamily="34" charset="0"/>
                        </a:rPr>
                        <a:t>-Энерго»,</a:t>
                      </a:r>
                      <a:r>
                        <a:rPr lang="ru-RU" sz="1100" kern="1200" baseline="0" dirty="0" smtClean="0">
                          <a:solidFill>
                            <a:schemeClr val="tx1"/>
                          </a:solidFill>
                          <a:latin typeface="Arial" panose="020B0604020202020204" pitchFamily="34" charset="0"/>
                          <a:ea typeface="+mn-ea"/>
                          <a:cs typeface="Arial" panose="020B0604020202020204" pitchFamily="34" charset="0"/>
                        </a:rPr>
                        <a:t> </a:t>
                      </a:r>
                    </a:p>
                    <a:p>
                      <a:pPr marL="0" marR="0" indent="0" algn="l" defTabSz="914400" rtl="0" eaLnBrk="1" fontAlgn="auto" latinLnBrk="0" hangingPunct="1">
                        <a:lnSpc>
                          <a:spcPct val="100000"/>
                        </a:lnSpc>
                        <a:spcBef>
                          <a:spcPts val="0"/>
                        </a:spcBef>
                        <a:spcAft>
                          <a:spcPts val="0"/>
                        </a:spcAft>
                        <a:buClrTx/>
                        <a:buSzTx/>
                        <a:buFontTx/>
                        <a:buNone/>
                        <a:tabLst/>
                        <a:defRPr/>
                      </a:pPr>
                      <a:r>
                        <a:rPr lang="ru-RU" sz="1100" kern="1200" baseline="0" dirty="0" smtClean="0">
                          <a:solidFill>
                            <a:schemeClr val="tx1"/>
                          </a:solidFill>
                          <a:latin typeface="Arial" panose="020B0604020202020204" pitchFamily="34" charset="0"/>
                          <a:ea typeface="+mn-ea"/>
                          <a:cs typeface="Arial" panose="020B0604020202020204" pitchFamily="34" charset="0"/>
                        </a:rPr>
                        <a:t>ТД АО «</a:t>
                      </a:r>
                      <a:r>
                        <a:rPr lang="ru-RU" sz="1100" kern="1200" baseline="0" dirty="0" err="1" smtClean="0">
                          <a:solidFill>
                            <a:schemeClr val="tx1"/>
                          </a:solidFill>
                          <a:latin typeface="Arial" panose="020B0604020202020204" pitchFamily="34" charset="0"/>
                          <a:ea typeface="+mn-ea"/>
                          <a:cs typeface="Arial" panose="020B0604020202020204" pitchFamily="34" charset="0"/>
                        </a:rPr>
                        <a:t>Самрук</a:t>
                      </a:r>
                      <a:r>
                        <a:rPr lang="ru-RU" sz="1100" kern="1200" baseline="0" dirty="0" smtClean="0">
                          <a:solidFill>
                            <a:schemeClr val="tx1"/>
                          </a:solidFill>
                          <a:latin typeface="Arial" panose="020B0604020202020204" pitchFamily="34" charset="0"/>
                          <a:ea typeface="+mn-ea"/>
                          <a:cs typeface="Arial" panose="020B0604020202020204" pitchFamily="34" charset="0"/>
                        </a:rPr>
                        <a:t>-Энерго», РФЦ КЕГОК</a:t>
                      </a:r>
                      <a:endParaRPr lang="ru-RU" dirty="0"/>
                    </a:p>
                  </a:txBody>
                  <a:tcPr marL="114300" marR="114300" marT="57150" marB="57150" anchor="ctr">
                    <a:lnL w="12700" cap="flat" cmpd="sng" algn="ctr">
                      <a:solidFill>
                        <a:schemeClr val="accent3">
                          <a:lumMod val="20000"/>
                          <a:lumOff val="8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lumMod val="20000"/>
                          <a:lumOff val="80000"/>
                        </a:schemeClr>
                      </a:solidFill>
                      <a:prstDash val="solid"/>
                      <a:round/>
                      <a:headEnd type="none" w="med" len="med"/>
                      <a:tailEnd type="none" w="med" len="med"/>
                    </a:lnT>
                    <a:lnB w="127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r>
              <a:tr h="284683">
                <a:tc>
                  <a:txBody>
                    <a:bodyPr/>
                    <a:lstStyle/>
                    <a:p>
                      <a:r>
                        <a:rPr lang="ru-RU" sz="1100" dirty="0" smtClean="0">
                          <a:solidFill>
                            <a:schemeClr val="tx1"/>
                          </a:solidFill>
                          <a:latin typeface="Arial" panose="020B0604020202020204" pitchFamily="34" charset="0"/>
                          <a:cs typeface="Arial" panose="020B0604020202020204" pitchFamily="34" charset="0"/>
                        </a:rPr>
                        <a:t>9. Мониторинг </a:t>
                      </a:r>
                      <a:r>
                        <a:rPr lang="ru-RU" sz="1100" baseline="0" dirty="0" smtClean="0">
                          <a:solidFill>
                            <a:schemeClr val="tx1"/>
                          </a:solidFill>
                          <a:latin typeface="Arial" panose="020B0604020202020204" pitchFamily="34" charset="0"/>
                          <a:cs typeface="Arial" panose="020B0604020202020204" pitchFamily="34" charset="0"/>
                        </a:rPr>
                        <a:t>по сделкам на поставку ЭЭ согласно информации </a:t>
                      </a:r>
                      <a:r>
                        <a:rPr lang="ru-RU" sz="1100" dirty="0" smtClean="0">
                          <a:solidFill>
                            <a:schemeClr val="tx1"/>
                          </a:solidFill>
                          <a:latin typeface="Arial" panose="020B0604020202020204" pitchFamily="34" charset="0"/>
                          <a:cs typeface="Arial" panose="020B0604020202020204" pitchFamily="34" charset="0"/>
                        </a:rPr>
                        <a:t>АО «КОРЭМ» и </a:t>
                      </a:r>
                    </a:p>
                    <a:p>
                      <a:r>
                        <a:rPr lang="ru-RU" sz="1100" dirty="0" smtClean="0">
                          <a:solidFill>
                            <a:schemeClr val="tx1"/>
                          </a:solidFill>
                          <a:latin typeface="Arial" panose="020B0604020202020204" pitchFamily="34" charset="0"/>
                          <a:cs typeface="Arial" panose="020B0604020202020204" pitchFamily="34" charset="0"/>
                        </a:rPr>
                        <a:t>АО «</a:t>
                      </a:r>
                      <a:r>
                        <a:rPr lang="ru-RU" sz="1100" dirty="0" err="1" smtClean="0">
                          <a:solidFill>
                            <a:schemeClr val="tx1"/>
                          </a:solidFill>
                          <a:latin typeface="Arial" panose="020B0604020202020204" pitchFamily="34" charset="0"/>
                          <a:cs typeface="Arial" panose="020B0604020202020204" pitchFamily="34" charset="0"/>
                        </a:rPr>
                        <a:t>Самрук</a:t>
                      </a:r>
                      <a:r>
                        <a:rPr lang="ru-RU" sz="1100" dirty="0" smtClean="0">
                          <a:solidFill>
                            <a:schemeClr val="tx1"/>
                          </a:solidFill>
                          <a:latin typeface="Arial" panose="020B0604020202020204" pitchFamily="34" charset="0"/>
                          <a:cs typeface="Arial" panose="020B0604020202020204" pitchFamily="34" charset="0"/>
                        </a:rPr>
                        <a:t>-Энерго» </a:t>
                      </a:r>
                      <a:endParaRPr lang="ru-RU" sz="1100" dirty="0">
                        <a:solidFill>
                          <a:schemeClr val="tx1"/>
                        </a:solidFill>
                        <a:latin typeface="Arial" panose="020B0604020202020204" pitchFamily="34" charset="0"/>
                        <a:cs typeface="Arial" panose="020B0604020202020204" pitchFamily="34" charset="0"/>
                      </a:endParaRPr>
                    </a:p>
                  </a:txBody>
                  <a:tcPr marL="0" marR="114300" marT="57150" marB="57150" anchor="ctr">
                    <a:lnL w="12700" cap="flat" cmpd="sng" algn="ctr">
                      <a:noFill/>
                      <a:prstDash val="solid"/>
                      <a:round/>
                      <a:headEnd type="none" w="med" len="med"/>
                      <a:tailEnd type="none" w="med" len="med"/>
                    </a:lnL>
                    <a:lnR w="12700" cap="flat" cmpd="sng" algn="ctr">
                      <a:solidFill>
                        <a:schemeClr val="accent3">
                          <a:lumMod val="20000"/>
                          <a:lumOff val="80000"/>
                        </a:schemeClr>
                      </a:solidFill>
                      <a:prstDash val="solid"/>
                      <a:round/>
                      <a:headEnd type="none" w="med" len="med"/>
                      <a:tailEnd type="none" w="med" len="med"/>
                    </a:lnR>
                    <a:lnT w="12700" cap="flat" cmpd="sng" algn="ctr">
                      <a:solidFill>
                        <a:schemeClr val="accent3">
                          <a:lumMod val="20000"/>
                          <a:lumOff val="80000"/>
                        </a:schemeClr>
                      </a:solidFill>
                      <a:prstDash val="solid"/>
                      <a:round/>
                      <a:headEnd type="none" w="med" len="med"/>
                      <a:tailEnd type="none" w="med" len="med"/>
                    </a:lnT>
                    <a:lnB w="127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100" dirty="0" smtClean="0">
                          <a:solidFill>
                            <a:schemeClr val="tx1"/>
                          </a:solidFill>
                          <a:latin typeface="Arial" panose="020B0604020202020204" pitchFamily="34" charset="0"/>
                          <a:cs typeface="Arial" panose="020B0604020202020204" pitchFamily="34" charset="0"/>
                        </a:rPr>
                        <a:t>Ежемесячно</a:t>
                      </a:r>
                    </a:p>
                  </a:txBody>
                  <a:tcPr marL="114300" marR="114300" marT="57150" marB="57150" anchor="ctr">
                    <a:lnL w="12700" cap="flat" cmpd="sng" algn="ctr">
                      <a:solidFill>
                        <a:schemeClr val="accent3">
                          <a:lumMod val="20000"/>
                          <a:lumOff val="80000"/>
                        </a:schemeClr>
                      </a:solidFill>
                      <a:prstDash val="solid"/>
                      <a:round/>
                      <a:headEnd type="none" w="med" len="med"/>
                      <a:tailEnd type="none" w="med" len="med"/>
                    </a:lnL>
                    <a:lnR w="12700" cap="flat" cmpd="sng" algn="ctr">
                      <a:solidFill>
                        <a:schemeClr val="accent3">
                          <a:lumMod val="20000"/>
                          <a:lumOff val="80000"/>
                        </a:schemeClr>
                      </a:solidFill>
                      <a:prstDash val="solid"/>
                      <a:round/>
                      <a:headEnd type="none" w="med" len="med"/>
                      <a:tailEnd type="none" w="med" len="med"/>
                    </a:lnR>
                    <a:lnT w="12700" cap="flat" cmpd="sng" algn="ctr">
                      <a:solidFill>
                        <a:schemeClr val="accent3">
                          <a:lumMod val="20000"/>
                          <a:lumOff val="80000"/>
                        </a:schemeClr>
                      </a:solidFill>
                      <a:prstDash val="solid"/>
                      <a:round/>
                      <a:headEnd type="none" w="med" len="med"/>
                      <a:tailEnd type="none" w="med" len="med"/>
                    </a:lnT>
                    <a:lnB w="127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100" dirty="0" smtClean="0">
                          <a:solidFill>
                            <a:schemeClr val="tx1"/>
                          </a:solidFill>
                          <a:latin typeface="Arial" panose="020B0604020202020204" pitchFamily="34" charset="0"/>
                          <a:cs typeface="Arial" panose="020B0604020202020204" pitchFamily="34" charset="0"/>
                        </a:rPr>
                        <a:t>ЦК Фонда</a:t>
                      </a:r>
                    </a:p>
                  </a:txBody>
                  <a:tcPr marL="114300" marR="114300" marT="57150" marB="57150" anchor="ctr">
                    <a:lnL w="12700" cap="flat" cmpd="sng" algn="ctr">
                      <a:solidFill>
                        <a:schemeClr val="accent3">
                          <a:lumMod val="20000"/>
                          <a:lumOff val="8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lumMod val="20000"/>
                          <a:lumOff val="80000"/>
                        </a:schemeClr>
                      </a:solidFill>
                      <a:prstDash val="solid"/>
                      <a:round/>
                      <a:headEnd type="none" w="med" len="med"/>
                      <a:tailEnd type="none" w="med" len="med"/>
                    </a:lnT>
                    <a:lnB w="127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r>
              <a:tr h="284683">
                <a:tc>
                  <a:txBody>
                    <a:bodyPr/>
                    <a:lstStyle/>
                    <a:p>
                      <a:r>
                        <a:rPr lang="ru-RU" sz="1100" dirty="0" smtClean="0">
                          <a:solidFill>
                            <a:schemeClr val="tx1"/>
                          </a:solidFill>
                          <a:latin typeface="Arial" panose="020B0604020202020204" pitchFamily="34" charset="0"/>
                          <a:cs typeface="Arial" panose="020B0604020202020204" pitchFamily="34" charset="0"/>
                        </a:rPr>
                        <a:t>10. Корректировка цен согласно заключенных договоров</a:t>
                      </a:r>
                      <a:endParaRPr lang="ru-RU" sz="1100" dirty="0">
                        <a:solidFill>
                          <a:schemeClr val="tx1"/>
                        </a:solidFill>
                        <a:latin typeface="Arial" panose="020B0604020202020204" pitchFamily="34" charset="0"/>
                        <a:cs typeface="Arial" panose="020B0604020202020204" pitchFamily="34" charset="0"/>
                      </a:endParaRPr>
                    </a:p>
                  </a:txBody>
                  <a:tcPr marL="0" marR="114300" marT="57150" marB="57150" anchor="ctr">
                    <a:lnL w="12700" cap="flat" cmpd="sng" algn="ctr">
                      <a:noFill/>
                      <a:prstDash val="solid"/>
                      <a:round/>
                      <a:headEnd type="none" w="med" len="med"/>
                      <a:tailEnd type="none" w="med" len="med"/>
                    </a:lnL>
                    <a:lnR w="12700" cap="flat" cmpd="sng" algn="ctr">
                      <a:solidFill>
                        <a:schemeClr val="accent3">
                          <a:lumMod val="20000"/>
                          <a:lumOff val="80000"/>
                        </a:schemeClr>
                      </a:solidFill>
                      <a:prstDash val="solid"/>
                      <a:round/>
                      <a:headEnd type="none" w="med" len="med"/>
                      <a:tailEnd type="none" w="med" len="med"/>
                    </a:lnR>
                    <a:lnT w="12700" cap="flat" cmpd="sng" algn="ctr">
                      <a:solidFill>
                        <a:schemeClr val="accent3">
                          <a:lumMod val="20000"/>
                          <a:lumOff val="80000"/>
                        </a:schemeClr>
                      </a:solidFill>
                      <a:prstDash val="solid"/>
                      <a:round/>
                      <a:headEnd type="none" w="med" len="med"/>
                      <a:tailEnd type="none" w="med" len="med"/>
                    </a:lnT>
                    <a:lnB w="127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100" dirty="0" smtClean="0">
                          <a:solidFill>
                            <a:schemeClr val="tx1"/>
                          </a:solidFill>
                          <a:latin typeface="Arial" panose="020B0604020202020204" pitchFamily="34" charset="0"/>
                          <a:cs typeface="Arial" panose="020B0604020202020204" pitchFamily="34" charset="0"/>
                        </a:rPr>
                        <a:t>Ежемесячно</a:t>
                      </a:r>
                    </a:p>
                  </a:txBody>
                  <a:tcPr marL="114300" marR="114300" marT="57150" marB="57150" anchor="ctr">
                    <a:lnL w="12700" cap="flat" cmpd="sng" algn="ctr">
                      <a:solidFill>
                        <a:schemeClr val="accent3">
                          <a:lumMod val="20000"/>
                          <a:lumOff val="80000"/>
                        </a:schemeClr>
                      </a:solidFill>
                      <a:prstDash val="solid"/>
                      <a:round/>
                      <a:headEnd type="none" w="med" len="med"/>
                      <a:tailEnd type="none" w="med" len="med"/>
                    </a:lnL>
                    <a:lnR w="12700" cap="flat" cmpd="sng" algn="ctr">
                      <a:solidFill>
                        <a:schemeClr val="accent3">
                          <a:lumMod val="20000"/>
                          <a:lumOff val="80000"/>
                        </a:schemeClr>
                      </a:solidFill>
                      <a:prstDash val="solid"/>
                      <a:round/>
                      <a:headEnd type="none" w="med" len="med"/>
                      <a:tailEnd type="none" w="med" len="med"/>
                    </a:lnR>
                    <a:lnT w="12700" cap="flat" cmpd="sng" algn="ctr">
                      <a:solidFill>
                        <a:schemeClr val="accent3">
                          <a:lumMod val="20000"/>
                          <a:lumOff val="80000"/>
                        </a:schemeClr>
                      </a:solidFill>
                      <a:prstDash val="solid"/>
                      <a:round/>
                      <a:headEnd type="none" w="med" len="med"/>
                      <a:tailEnd type="none" w="med" len="med"/>
                    </a:lnT>
                    <a:lnB w="127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100" dirty="0" smtClean="0">
                          <a:solidFill>
                            <a:schemeClr val="tx1"/>
                          </a:solidFill>
                          <a:latin typeface="Arial" panose="020B0604020202020204" pitchFamily="34" charset="0"/>
                          <a:cs typeface="Arial" panose="020B0604020202020204" pitchFamily="34" charset="0"/>
                        </a:rPr>
                        <a:t>ДЗО Фонда, ПК Фонда</a:t>
                      </a:r>
                    </a:p>
                  </a:txBody>
                  <a:tcPr marL="114300" marR="114300" marT="57150" marB="57150" anchor="ctr">
                    <a:lnL w="12700" cap="flat" cmpd="sng" algn="ctr">
                      <a:solidFill>
                        <a:schemeClr val="accent3">
                          <a:lumMod val="20000"/>
                          <a:lumOff val="8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lumMod val="20000"/>
                          <a:lumOff val="80000"/>
                        </a:schemeClr>
                      </a:solidFill>
                      <a:prstDash val="solid"/>
                      <a:round/>
                      <a:headEnd type="none" w="med" len="med"/>
                      <a:tailEnd type="none" w="med" len="med"/>
                    </a:lnT>
                    <a:lnB w="127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r>
              <a:tr h="26380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100" dirty="0" smtClean="0">
                          <a:solidFill>
                            <a:schemeClr val="tx1"/>
                          </a:solidFill>
                          <a:latin typeface="Arial" panose="020B0604020202020204" pitchFamily="34" charset="0"/>
                          <a:cs typeface="Arial" panose="020B0604020202020204" pitchFamily="34" charset="0"/>
                        </a:rPr>
                        <a:t>11. Отслеживание получения экономических</a:t>
                      </a:r>
                      <a:r>
                        <a:rPr lang="ru-RU" sz="1100" baseline="0" dirty="0" smtClean="0">
                          <a:solidFill>
                            <a:schemeClr val="tx1"/>
                          </a:solidFill>
                          <a:latin typeface="Arial" panose="020B0604020202020204" pitchFamily="34" charset="0"/>
                          <a:cs typeface="Arial" panose="020B0604020202020204" pitchFamily="34" charset="0"/>
                        </a:rPr>
                        <a:t> выгод</a:t>
                      </a:r>
                      <a:endParaRPr lang="ru-RU" sz="1100" dirty="0">
                        <a:solidFill>
                          <a:schemeClr val="tx1"/>
                        </a:solidFill>
                        <a:latin typeface="Arial" panose="020B0604020202020204" pitchFamily="34" charset="0"/>
                        <a:cs typeface="Arial" panose="020B0604020202020204" pitchFamily="34" charset="0"/>
                      </a:endParaRPr>
                    </a:p>
                  </a:txBody>
                  <a:tcPr marL="0" marR="114300" marT="57150" marB="57150" anchor="ctr">
                    <a:lnL w="12700" cap="flat" cmpd="sng" algn="ctr">
                      <a:noFill/>
                      <a:prstDash val="solid"/>
                      <a:round/>
                      <a:headEnd type="none" w="med" len="med"/>
                      <a:tailEnd type="none" w="med" len="med"/>
                    </a:lnL>
                    <a:lnR w="12700" cap="flat" cmpd="sng" algn="ctr">
                      <a:solidFill>
                        <a:schemeClr val="accent3">
                          <a:lumMod val="20000"/>
                          <a:lumOff val="80000"/>
                        </a:schemeClr>
                      </a:solidFill>
                      <a:prstDash val="solid"/>
                      <a:round/>
                      <a:headEnd type="none" w="med" len="med"/>
                      <a:tailEnd type="none" w="med" len="med"/>
                    </a:lnR>
                    <a:lnT w="12700" cap="flat" cmpd="sng" algn="ctr">
                      <a:solidFill>
                        <a:schemeClr val="accent3">
                          <a:lumMod val="20000"/>
                          <a:lumOff val="80000"/>
                        </a:schemeClr>
                      </a:solidFill>
                      <a:prstDash val="solid"/>
                      <a:round/>
                      <a:headEnd type="none" w="med" len="med"/>
                      <a:tailEnd type="none" w="med" len="med"/>
                    </a:lnT>
                    <a:lnB w="127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100" dirty="0" smtClean="0">
                          <a:solidFill>
                            <a:schemeClr val="tx1"/>
                          </a:solidFill>
                          <a:latin typeface="Arial" panose="020B0604020202020204" pitchFamily="34" charset="0"/>
                          <a:cs typeface="Arial" panose="020B0604020202020204" pitchFamily="34" charset="0"/>
                        </a:rPr>
                        <a:t>В течение года</a:t>
                      </a:r>
                    </a:p>
                  </a:txBody>
                  <a:tcPr marL="114300" marR="114300" marT="57150" marB="57150" anchor="ctr">
                    <a:lnL w="12700" cap="flat" cmpd="sng" algn="ctr">
                      <a:solidFill>
                        <a:schemeClr val="accent3">
                          <a:lumMod val="20000"/>
                          <a:lumOff val="80000"/>
                        </a:schemeClr>
                      </a:solidFill>
                      <a:prstDash val="solid"/>
                      <a:round/>
                      <a:headEnd type="none" w="med" len="med"/>
                      <a:tailEnd type="none" w="med" len="med"/>
                    </a:lnL>
                    <a:lnR w="12700" cap="flat" cmpd="sng" algn="ctr">
                      <a:solidFill>
                        <a:schemeClr val="accent3">
                          <a:lumMod val="20000"/>
                          <a:lumOff val="80000"/>
                        </a:schemeClr>
                      </a:solidFill>
                      <a:prstDash val="solid"/>
                      <a:round/>
                      <a:headEnd type="none" w="med" len="med"/>
                      <a:tailEnd type="none" w="med" len="med"/>
                    </a:lnR>
                    <a:lnT w="12700" cap="flat" cmpd="sng" algn="ctr">
                      <a:solidFill>
                        <a:schemeClr val="accent3">
                          <a:lumMod val="20000"/>
                          <a:lumOff val="80000"/>
                        </a:schemeClr>
                      </a:solidFill>
                      <a:prstDash val="solid"/>
                      <a:round/>
                      <a:headEnd type="none" w="med" len="med"/>
                      <a:tailEnd type="none" w="med" len="med"/>
                    </a:lnT>
                    <a:lnB w="127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100" dirty="0" smtClean="0">
                          <a:solidFill>
                            <a:schemeClr val="tx1"/>
                          </a:solidFill>
                          <a:latin typeface="Arial" panose="020B0604020202020204" pitchFamily="34" charset="0"/>
                          <a:cs typeface="Arial" panose="020B0604020202020204" pitchFamily="34" charset="0"/>
                        </a:rPr>
                        <a:t>ЦК Фонда,</a:t>
                      </a:r>
                      <a:r>
                        <a:rPr lang="ru-RU" sz="1100" baseline="0" dirty="0" smtClean="0">
                          <a:solidFill>
                            <a:schemeClr val="tx1"/>
                          </a:solidFill>
                          <a:latin typeface="Arial" panose="020B0604020202020204" pitchFamily="34" charset="0"/>
                          <a:cs typeface="Arial" panose="020B0604020202020204" pitchFamily="34" charset="0"/>
                        </a:rPr>
                        <a:t> </a:t>
                      </a:r>
                      <a:r>
                        <a:rPr lang="ru-RU" sz="1100" dirty="0" smtClean="0">
                          <a:solidFill>
                            <a:schemeClr val="tx1"/>
                          </a:solidFill>
                          <a:latin typeface="Arial" panose="020B0604020202020204" pitchFamily="34" charset="0"/>
                          <a:cs typeface="Arial" panose="020B0604020202020204" pitchFamily="34" charset="0"/>
                        </a:rPr>
                        <a:t>ПК Фонда</a:t>
                      </a:r>
                    </a:p>
                  </a:txBody>
                  <a:tcPr marL="114300" marR="114300" marT="57150" marB="57150" anchor="ctr">
                    <a:lnL w="12700" cap="flat" cmpd="sng" algn="ctr">
                      <a:solidFill>
                        <a:schemeClr val="accent3">
                          <a:lumMod val="20000"/>
                          <a:lumOff val="8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lumMod val="20000"/>
                          <a:lumOff val="80000"/>
                        </a:schemeClr>
                      </a:solidFill>
                      <a:prstDash val="solid"/>
                      <a:round/>
                      <a:headEnd type="none" w="med" len="med"/>
                      <a:tailEnd type="none" w="med" len="med"/>
                    </a:lnT>
                    <a:lnB w="12700" cap="flat" cmpd="sng" algn="ctr">
                      <a:solidFill>
                        <a:schemeClr val="accent3">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362885013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GTwQp0ofREqqIUeVDb_bUw"/>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GTwQp0ofREqqIUeVDb_bUw"/>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GTwQp0ofREqqIUeVDb_bUw"/>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GTwQp0ofREqqIUeVDb_bUw"/>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GTwQp0ofREqqIUeVDb_bU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WBVr._5iPG9iKHXv2a0bzA"/>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pIy347NTxXkiHKhiqETKG4Q"/>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GTwQp0ofREqqIUeVDb_bUw"/>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pIy347NTxXkiHKhiqETKG4Q"/>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GTwQp0ofREqqIUeVDb_bU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2093</Words>
  <Application>Microsoft Office PowerPoint</Application>
  <PresentationFormat>Широкоэкранный</PresentationFormat>
  <Paragraphs>175</Paragraphs>
  <Slides>8</Slides>
  <Notes>7</Notes>
  <HiddenSlides>0</HiddenSlides>
  <MMClips>0</MMClips>
  <ScaleCrop>false</ScaleCrop>
  <HeadingPairs>
    <vt:vector size="8" baseType="variant">
      <vt:variant>
        <vt:lpstr>Использованные шрифты</vt:lpstr>
      </vt:variant>
      <vt:variant>
        <vt:i4>7</vt:i4>
      </vt:variant>
      <vt:variant>
        <vt:lpstr>Тема</vt:lpstr>
      </vt:variant>
      <vt:variant>
        <vt:i4>1</vt:i4>
      </vt:variant>
      <vt:variant>
        <vt:lpstr>Внедренные серверы OLE</vt:lpstr>
      </vt:variant>
      <vt:variant>
        <vt:i4>1</vt:i4>
      </vt:variant>
      <vt:variant>
        <vt:lpstr>Заголовки слайдов</vt:lpstr>
      </vt:variant>
      <vt:variant>
        <vt:i4>8</vt:i4>
      </vt:variant>
    </vt:vector>
  </HeadingPairs>
  <TitlesOfParts>
    <vt:vector size="17" baseType="lpstr">
      <vt:lpstr>Arial</vt:lpstr>
      <vt:lpstr>Calibri</vt:lpstr>
      <vt:lpstr>Calibri Light</vt:lpstr>
      <vt:lpstr>Cambria Math</vt:lpstr>
      <vt:lpstr>Segoe UI</vt:lpstr>
      <vt:lpstr>Times New Roman</vt:lpstr>
      <vt:lpstr>Wingdings</vt:lpstr>
      <vt:lpstr>Тема Office</vt:lpstr>
      <vt:lpstr>Слайд think-cell</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Гульдана Есенжолова</dc:creator>
  <cp:lastModifiedBy>Гульдана Есенжолова</cp:lastModifiedBy>
  <cp:revision>1</cp:revision>
  <dcterms:created xsi:type="dcterms:W3CDTF">2019-11-29T12:02:50Z</dcterms:created>
  <dcterms:modified xsi:type="dcterms:W3CDTF">2019-11-29T12:02:56Z</dcterms:modified>
</cp:coreProperties>
</file>